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91" r:id="rId1"/>
  </p:sldMasterIdLst>
  <p:notesMasterIdLst>
    <p:notesMasterId r:id="rId26"/>
  </p:notes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8" r:id="rId22"/>
    <p:sldId id="280" r:id="rId23"/>
    <p:sldId id="281" r:id="rId24"/>
    <p:sldId id="282"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5D356003-AC3E-6546-9C32-607783279C56}">
          <p14:sldIdLst>
            <p14:sldId id="256"/>
            <p14:sldId id="257"/>
            <p14:sldId id="258"/>
            <p14:sldId id="259"/>
            <p14:sldId id="260"/>
            <p14:sldId id="261"/>
            <p14:sldId id="262"/>
            <p14:sldId id="263"/>
            <p14:sldId id="265"/>
            <p14:sldId id="266"/>
            <p14:sldId id="267"/>
            <p14:sldId id="268"/>
            <p14:sldId id="269"/>
            <p14:sldId id="270"/>
            <p14:sldId id="271"/>
            <p14:sldId id="272"/>
            <p14:sldId id="273"/>
            <p14:sldId id="274"/>
            <p14:sldId id="275"/>
            <p14:sldId id="276"/>
            <p14:sldId id="278"/>
            <p14:sldId id="280"/>
            <p14:sldId id="281"/>
            <p14:sldId id="28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18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9"/>
  </p:normalViewPr>
  <p:slideViewPr>
    <p:cSldViewPr snapToGrid="0" snapToObjects="1">
      <p:cViewPr varScale="1">
        <p:scale>
          <a:sx n="87" d="100"/>
          <a:sy n="87" d="100"/>
        </p:scale>
        <p:origin x="100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jpg>
</file>

<file path=ppt/media/image11.jpeg>
</file>

<file path=ppt/media/image12.jpeg>
</file>

<file path=ppt/media/image13.jpg>
</file>

<file path=ppt/media/image14.jpg>
</file>

<file path=ppt/media/image2.jpeg>
</file>

<file path=ppt/media/image3.jpg>
</file>

<file path=ppt/media/image4.jp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4B9FF8-1F19-F24E-9C2B-1BB64CA1F4A6}" type="datetimeFigureOut">
              <a:rPr lang="en-US" smtClean="0"/>
              <a:t>1/12/19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6100F6-5FE6-E74E-AD29-AB9FCE81CDF7}" type="slidenum">
              <a:rPr lang="en-US" smtClean="0"/>
              <a:t>‹#›</a:t>
            </a:fld>
            <a:endParaRPr lang="en-US"/>
          </a:p>
        </p:txBody>
      </p:sp>
    </p:spTree>
    <p:extLst>
      <p:ext uri="{BB962C8B-B14F-4D97-AF65-F5344CB8AC3E}">
        <p14:creationId xmlns:p14="http://schemas.microsoft.com/office/powerpoint/2010/main" val="9033561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D22F896-40B5-4ADD-8801-0D06FADFA095}"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1/12/19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D22F896-40B5-4ADD-8801-0D06FADFA095}"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D22F896-40B5-4ADD-8801-0D06FADFA095}"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1/12/19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1/12/19</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D22F896-40B5-4ADD-8801-0D06FADFA095}"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48A87A34-81AB-432B-8DAE-1953F412C126}" type="datetimeFigureOut">
              <a:rPr lang="en-US" smtClean="0"/>
              <a:pPr/>
              <a:t>1/12/19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3049003"/>
      </p:ext>
    </p:extLst>
  </p:cSld>
  <p:clrMap bg1="lt1" tx1="dk1" bg2="lt2" tx2="dk2" accent1="accent1" accent2="accent2" accent3="accent3" accent4="accent4" accent5="accent5" accent6="accent6" hlink="hlink" folHlink="folHlink"/>
  <p:sldLayoutIdLst>
    <p:sldLayoutId id="2147483892" r:id="rId1"/>
    <p:sldLayoutId id="2147483893" r:id="rId2"/>
    <p:sldLayoutId id="2147483894" r:id="rId3"/>
    <p:sldLayoutId id="2147483895" r:id="rId4"/>
    <p:sldLayoutId id="2147483896" r:id="rId5"/>
    <p:sldLayoutId id="2147483897" r:id="rId6"/>
    <p:sldLayoutId id="2147483898" r:id="rId7"/>
    <p:sldLayoutId id="2147483899" r:id="rId8"/>
    <p:sldLayoutId id="2147483900" r:id="rId9"/>
    <p:sldLayoutId id="2147483901" r:id="rId10"/>
    <p:sldLayoutId id="2147483902" r:id="rId11"/>
    <p:sldLayoutId id="2147483903" r:id="rId12"/>
    <p:sldLayoutId id="2147483904" r:id="rId13"/>
    <p:sldLayoutId id="2147483905" r:id="rId14"/>
    <p:sldLayoutId id="2147483906" r:id="rId15"/>
    <p:sldLayoutId id="2147483907" r:id="rId16"/>
  </p:sldLayoutIdLst>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e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2.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3.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41729" y="1452716"/>
            <a:ext cx="8915399" cy="2262781"/>
          </a:xfrm>
        </p:spPr>
        <p:txBody>
          <a:bodyPr/>
          <a:lstStyle/>
          <a:p>
            <a:r>
              <a:rPr lang="en-US" u="sng" dirty="0"/>
              <a:t>Capstone Project-Battle of Neighborhoods:</a:t>
            </a:r>
            <a:r>
              <a:rPr lang="en-US" dirty="0"/>
              <a:t> </a:t>
            </a:r>
          </a:p>
        </p:txBody>
      </p:sp>
      <p:sp>
        <p:nvSpPr>
          <p:cNvPr id="3" name="Subtitle 2"/>
          <p:cNvSpPr>
            <a:spLocks noGrp="1"/>
          </p:cNvSpPr>
          <p:nvPr>
            <p:ph type="subTitle" idx="1"/>
          </p:nvPr>
        </p:nvSpPr>
        <p:spPr>
          <a:xfrm>
            <a:off x="2441729" y="3966218"/>
            <a:ext cx="8915399" cy="1126283"/>
          </a:xfrm>
        </p:spPr>
        <p:txBody>
          <a:bodyPr/>
          <a:lstStyle/>
          <a:p>
            <a:endParaRPr lang="en-US" dirty="0" smtClean="0"/>
          </a:p>
          <a:p>
            <a:r>
              <a:rPr lang="en-US" sz="2000" dirty="0" smtClean="0">
                <a:solidFill>
                  <a:srgbClr val="FF0000"/>
                </a:solidFill>
              </a:rPr>
              <a:t>Is </a:t>
            </a:r>
            <a:r>
              <a:rPr lang="en-US" sz="2000" dirty="0">
                <a:solidFill>
                  <a:srgbClr val="FF0000"/>
                </a:solidFill>
              </a:rPr>
              <a:t>Ahmedabad City similar to Toronto city?</a:t>
            </a:r>
            <a:endParaRPr lang="en-US" sz="2000" b="1" dirty="0">
              <a:solidFill>
                <a:srgbClr val="FF0000"/>
              </a:solidFill>
            </a:endParaRPr>
          </a:p>
        </p:txBody>
      </p:sp>
      <p:sp>
        <p:nvSpPr>
          <p:cNvPr id="4" name="TextBox 3"/>
          <p:cNvSpPr txBox="1"/>
          <p:nvPr/>
        </p:nvSpPr>
        <p:spPr>
          <a:xfrm>
            <a:off x="7846142" y="5530645"/>
            <a:ext cx="3510986" cy="830997"/>
          </a:xfrm>
          <a:prstGeom prst="rect">
            <a:avLst/>
          </a:prstGeom>
          <a:noFill/>
        </p:spPr>
        <p:txBody>
          <a:bodyPr wrap="square" rtlCol="0">
            <a:spAutoFit/>
          </a:bodyPr>
          <a:lstStyle/>
          <a:p>
            <a:r>
              <a:rPr lang="en-US" sz="2400" dirty="0" smtClean="0">
                <a:ln w="0"/>
                <a:solidFill>
                  <a:srgbClr val="7030A0"/>
                </a:solidFill>
                <a:effectLst>
                  <a:outerShdw blurRad="38100" dist="25400" dir="5400000" algn="ctr" rotWithShape="0">
                    <a:srgbClr val="6E747A">
                      <a:alpha val="43000"/>
                    </a:srgbClr>
                  </a:outerShdw>
                </a:effectLst>
              </a:rPr>
              <a:t>By,</a:t>
            </a:r>
          </a:p>
          <a:p>
            <a:r>
              <a:rPr lang="en-US" sz="2400" dirty="0" err="1" smtClean="0">
                <a:ln w="0"/>
                <a:solidFill>
                  <a:srgbClr val="7030A0"/>
                </a:solidFill>
                <a:effectLst>
                  <a:outerShdw blurRad="38100" dist="25400" dir="5400000" algn="ctr" rotWithShape="0">
                    <a:srgbClr val="6E747A">
                      <a:alpha val="43000"/>
                    </a:srgbClr>
                  </a:outerShdw>
                </a:effectLst>
              </a:rPr>
              <a:t>Mohit</a:t>
            </a:r>
            <a:r>
              <a:rPr lang="en-US" sz="2400" dirty="0" smtClean="0">
                <a:ln w="0"/>
                <a:solidFill>
                  <a:srgbClr val="7030A0"/>
                </a:solidFill>
                <a:effectLst>
                  <a:outerShdw blurRad="38100" dist="25400" dir="5400000" algn="ctr" rotWithShape="0">
                    <a:srgbClr val="6E747A">
                      <a:alpha val="43000"/>
                    </a:srgbClr>
                  </a:outerShdw>
                </a:effectLst>
              </a:rPr>
              <a:t> Rajput</a:t>
            </a:r>
            <a:endParaRPr lang="en-US" sz="2400" dirty="0">
              <a:ln w="0"/>
              <a:solidFill>
                <a:srgbClr val="7030A0"/>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16071609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B050"/>
                </a:solidFill>
              </a:rPr>
              <a:t>METHODOLOGY</a:t>
            </a:r>
            <a:endParaRPr lang="en-US" dirty="0">
              <a:solidFill>
                <a:srgbClr val="00B050"/>
              </a:solidFill>
            </a:endParaRPr>
          </a:p>
        </p:txBody>
      </p:sp>
      <p:sp>
        <p:nvSpPr>
          <p:cNvPr id="3" name="Content Placeholder 2"/>
          <p:cNvSpPr>
            <a:spLocks noGrp="1"/>
          </p:cNvSpPr>
          <p:nvPr>
            <p:ph idx="1"/>
          </p:nvPr>
        </p:nvSpPr>
        <p:spPr>
          <a:xfrm>
            <a:off x="825911" y="2133600"/>
            <a:ext cx="5766618" cy="3777622"/>
          </a:xfrm>
        </p:spPr>
        <p:txBody>
          <a:bodyPr>
            <a:normAutofit fontScale="92500" lnSpcReduction="10000"/>
          </a:bodyPr>
          <a:lstStyle/>
          <a:p>
            <a:r>
              <a:rPr lang="en-US" dirty="0">
                <a:solidFill>
                  <a:srgbClr val="011893"/>
                </a:solidFill>
              </a:rPr>
              <a:t>In this project, we will use the basic methodology of data science </a:t>
            </a:r>
            <a:r>
              <a:rPr lang="en-US" dirty="0" smtClean="0">
                <a:solidFill>
                  <a:srgbClr val="011893"/>
                </a:solidFill>
              </a:rPr>
              <a:t> </a:t>
            </a:r>
            <a:r>
              <a:rPr lang="en-US" dirty="0">
                <a:solidFill>
                  <a:srgbClr val="011893"/>
                </a:solidFill>
              </a:rPr>
              <a:t>methodology.</a:t>
            </a:r>
            <a:endParaRPr lang="en-US" sz="1600" dirty="0">
              <a:solidFill>
                <a:srgbClr val="011893"/>
              </a:solidFill>
            </a:endParaRPr>
          </a:p>
          <a:p>
            <a:r>
              <a:rPr lang="en-US" dirty="0">
                <a:solidFill>
                  <a:srgbClr val="011893"/>
                </a:solidFill>
              </a:rPr>
              <a:t>After the Business Problem Definition, Best analytic approach is chosen.</a:t>
            </a:r>
            <a:endParaRPr lang="en-US" sz="1600" dirty="0">
              <a:solidFill>
                <a:srgbClr val="011893"/>
              </a:solidFill>
            </a:endParaRPr>
          </a:p>
          <a:p>
            <a:r>
              <a:rPr lang="en-US" b="1" dirty="0">
                <a:solidFill>
                  <a:srgbClr val="011893"/>
                </a:solidFill>
              </a:rPr>
              <a:t>After that process of data analysis is done:</a:t>
            </a:r>
            <a:endParaRPr lang="en-US" sz="1600" dirty="0">
              <a:solidFill>
                <a:srgbClr val="011893"/>
              </a:solidFill>
            </a:endParaRPr>
          </a:p>
          <a:p>
            <a:pPr lvl="2"/>
            <a:r>
              <a:rPr lang="en-US" dirty="0">
                <a:solidFill>
                  <a:srgbClr val="011893"/>
                </a:solidFill>
              </a:rPr>
              <a:t>Data requirements</a:t>
            </a:r>
            <a:endParaRPr lang="en-US" sz="1200" dirty="0">
              <a:solidFill>
                <a:srgbClr val="011893"/>
              </a:solidFill>
            </a:endParaRPr>
          </a:p>
          <a:p>
            <a:pPr lvl="2"/>
            <a:r>
              <a:rPr lang="en-US" dirty="0">
                <a:solidFill>
                  <a:srgbClr val="011893"/>
                </a:solidFill>
              </a:rPr>
              <a:t>Data collection</a:t>
            </a:r>
            <a:endParaRPr lang="en-US" sz="1200" dirty="0">
              <a:solidFill>
                <a:srgbClr val="011893"/>
              </a:solidFill>
            </a:endParaRPr>
          </a:p>
          <a:p>
            <a:pPr lvl="2"/>
            <a:r>
              <a:rPr lang="en-US" dirty="0">
                <a:solidFill>
                  <a:srgbClr val="011893"/>
                </a:solidFill>
              </a:rPr>
              <a:t>Data processing</a:t>
            </a:r>
            <a:endParaRPr lang="en-US" sz="1200" dirty="0">
              <a:solidFill>
                <a:srgbClr val="011893"/>
              </a:solidFill>
            </a:endParaRPr>
          </a:p>
          <a:p>
            <a:pPr lvl="2"/>
            <a:r>
              <a:rPr lang="en-US" dirty="0">
                <a:solidFill>
                  <a:srgbClr val="011893"/>
                </a:solidFill>
              </a:rPr>
              <a:t>Data cleaning</a:t>
            </a:r>
            <a:endParaRPr lang="en-US" sz="1200" dirty="0">
              <a:solidFill>
                <a:srgbClr val="011893"/>
              </a:solidFill>
            </a:endParaRPr>
          </a:p>
          <a:p>
            <a:pPr lvl="2"/>
            <a:r>
              <a:rPr lang="en-US" dirty="0">
                <a:solidFill>
                  <a:srgbClr val="011893"/>
                </a:solidFill>
              </a:rPr>
              <a:t>Exploratory data analysis</a:t>
            </a:r>
            <a:endParaRPr lang="en-US" sz="1200" dirty="0">
              <a:solidFill>
                <a:srgbClr val="011893"/>
              </a:solidFill>
            </a:endParaRPr>
          </a:p>
          <a:p>
            <a:pPr lvl="2"/>
            <a:r>
              <a:rPr lang="en-US" dirty="0">
                <a:solidFill>
                  <a:srgbClr val="011893"/>
                </a:solidFill>
              </a:rPr>
              <a:t>Modeling and algorithms</a:t>
            </a:r>
            <a:endParaRPr lang="en-US" sz="1200" dirty="0">
              <a:solidFill>
                <a:srgbClr val="011893"/>
              </a:solidFill>
            </a:endParaRPr>
          </a:p>
          <a:p>
            <a:pPr lvl="2"/>
            <a:r>
              <a:rPr lang="en-US" dirty="0">
                <a:solidFill>
                  <a:srgbClr val="011893"/>
                </a:solidFill>
              </a:rPr>
              <a:t>Data product</a:t>
            </a:r>
            <a:endParaRPr lang="en-US" sz="1200" dirty="0">
              <a:solidFill>
                <a:srgbClr val="011893"/>
              </a:solidFill>
            </a:endParaRP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69511" y="1904999"/>
            <a:ext cx="4866966" cy="4006223"/>
          </a:xfrm>
          <a:prstGeom prst="rect">
            <a:avLst/>
          </a:prstGeom>
        </p:spPr>
      </p:pic>
    </p:spTree>
    <p:extLst>
      <p:ext uri="{BB962C8B-B14F-4D97-AF65-F5344CB8AC3E}">
        <p14:creationId xmlns:p14="http://schemas.microsoft.com/office/powerpoint/2010/main" val="20756742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B050"/>
                </a:solidFill>
              </a:rPr>
              <a:t>METHODOLOGY</a:t>
            </a:r>
            <a:endParaRPr lang="en-US" dirty="0"/>
          </a:p>
        </p:txBody>
      </p:sp>
      <p:sp>
        <p:nvSpPr>
          <p:cNvPr id="3" name="Content Placeholder 2"/>
          <p:cNvSpPr>
            <a:spLocks noGrp="1"/>
          </p:cNvSpPr>
          <p:nvPr>
            <p:ph idx="1"/>
          </p:nvPr>
        </p:nvSpPr>
        <p:spPr>
          <a:xfrm>
            <a:off x="686671" y="2251587"/>
            <a:ext cx="4475264" cy="4281948"/>
          </a:xfrm>
        </p:spPr>
        <p:txBody>
          <a:bodyPr/>
          <a:lstStyle/>
          <a:p>
            <a:r>
              <a:rPr lang="en-US" b="1" dirty="0">
                <a:solidFill>
                  <a:srgbClr val="011893"/>
                </a:solidFill>
              </a:rPr>
              <a:t>Modeling and algorithms</a:t>
            </a:r>
            <a:r>
              <a:rPr lang="en-US" b="1" dirty="0" smtClean="0">
                <a:solidFill>
                  <a:srgbClr val="011893"/>
                </a:solidFill>
              </a:rPr>
              <a:t>:</a:t>
            </a:r>
            <a:r>
              <a:rPr lang="en-US" b="1" dirty="0">
                <a:solidFill>
                  <a:srgbClr val="011893"/>
                </a:solidFill>
              </a:rPr>
              <a:t> </a:t>
            </a:r>
            <a:endParaRPr lang="en-US" dirty="0">
              <a:solidFill>
                <a:srgbClr val="011893"/>
              </a:solidFill>
            </a:endParaRPr>
          </a:p>
          <a:p>
            <a:pPr lvl="1"/>
            <a:r>
              <a:rPr lang="en-US" b="1" u="sng" dirty="0">
                <a:solidFill>
                  <a:srgbClr val="011893"/>
                </a:solidFill>
              </a:rPr>
              <a:t>K-means clustering algorithm</a:t>
            </a:r>
            <a:r>
              <a:rPr lang="en-US" dirty="0">
                <a:solidFill>
                  <a:srgbClr val="011893"/>
                </a:solidFill>
              </a:rPr>
              <a:t> will be use to complete this task. And also, </a:t>
            </a:r>
            <a:r>
              <a:rPr lang="en-US" b="1" dirty="0">
                <a:solidFill>
                  <a:srgbClr val="011893"/>
                </a:solidFill>
              </a:rPr>
              <a:t>the Folium library to visualize the neighborhoods</a:t>
            </a:r>
            <a:r>
              <a:rPr lang="en-US" dirty="0">
                <a:solidFill>
                  <a:srgbClr val="011893"/>
                </a:solidFill>
              </a:rPr>
              <a:t> in Ahmedabad and Toronto and their emerging clusters</a:t>
            </a:r>
            <a:r>
              <a:rPr lang="en-US" dirty="0" smtClean="0">
                <a:solidFill>
                  <a:srgbClr val="011893"/>
                </a:solidFill>
              </a:rPr>
              <a:t>.</a:t>
            </a:r>
            <a:endParaRPr lang="en-US" dirty="0">
              <a:solidFill>
                <a:srgbClr val="011893"/>
              </a:solidFill>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61935" y="1905000"/>
            <a:ext cx="6607277" cy="4731774"/>
          </a:xfrm>
          <a:prstGeom prst="rect">
            <a:avLst/>
          </a:prstGeom>
        </p:spPr>
      </p:pic>
    </p:spTree>
    <p:extLst>
      <p:ext uri="{BB962C8B-B14F-4D97-AF65-F5344CB8AC3E}">
        <p14:creationId xmlns:p14="http://schemas.microsoft.com/office/powerpoint/2010/main" val="29637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rgbClr val="00B050"/>
                </a:solidFill>
              </a:rPr>
              <a:t>METHODOLOGY</a:t>
            </a:r>
            <a:endParaRPr lang="en-US" dirty="0"/>
          </a:p>
        </p:txBody>
      </p:sp>
      <p:sp>
        <p:nvSpPr>
          <p:cNvPr id="3" name="Content Placeholder 2"/>
          <p:cNvSpPr>
            <a:spLocks noGrp="1"/>
          </p:cNvSpPr>
          <p:nvPr>
            <p:ph idx="1"/>
          </p:nvPr>
        </p:nvSpPr>
        <p:spPr/>
        <p:txBody>
          <a:bodyPr/>
          <a:lstStyle/>
          <a:p>
            <a:r>
              <a:rPr lang="en-US" sz="2400" dirty="0">
                <a:solidFill>
                  <a:srgbClr val="011893"/>
                </a:solidFill>
              </a:rPr>
              <a:t>Data Product:</a:t>
            </a:r>
          </a:p>
          <a:p>
            <a:pPr lvl="1"/>
            <a:r>
              <a:rPr lang="en-US" sz="2200" dirty="0">
                <a:solidFill>
                  <a:srgbClr val="011893"/>
                </a:solidFill>
              </a:rPr>
              <a:t>As a data product we have clusters after apply the algorithm, this cluster are very helpful to comparing cities</a:t>
            </a:r>
            <a:r>
              <a:rPr lang="en-US" dirty="0" smtClean="0">
                <a:solidFill>
                  <a:srgbClr val="011893"/>
                </a:solidFill>
              </a:rPr>
              <a:t>.</a:t>
            </a:r>
            <a:endParaRPr lang="en-US" dirty="0">
              <a:solidFill>
                <a:srgbClr val="011893"/>
              </a:solidFill>
            </a:endParaRPr>
          </a:p>
        </p:txBody>
      </p:sp>
    </p:spTree>
    <p:extLst>
      <p:ext uri="{BB962C8B-B14F-4D97-AF65-F5344CB8AC3E}">
        <p14:creationId xmlns:p14="http://schemas.microsoft.com/office/powerpoint/2010/main" val="1554944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67015" y="107916"/>
            <a:ext cx="9766223" cy="1280890"/>
          </a:xfrm>
        </p:spPr>
        <p:txBody>
          <a:bodyPr/>
          <a:lstStyle/>
          <a:p>
            <a:pPr algn="ctr"/>
            <a:r>
              <a:rPr lang="en-US" dirty="0" smtClean="0">
                <a:solidFill>
                  <a:srgbClr val="00B050"/>
                </a:solidFill>
              </a:rPr>
              <a:t>RESULTS</a:t>
            </a:r>
            <a:endParaRPr lang="en-US" dirty="0">
              <a:solidFill>
                <a:srgbClr val="00B050"/>
              </a:solidFill>
            </a:endParaRPr>
          </a:p>
        </p:txBody>
      </p:sp>
      <p:sp>
        <p:nvSpPr>
          <p:cNvPr id="3" name="Content Placeholder 2"/>
          <p:cNvSpPr>
            <a:spLocks noGrp="1"/>
          </p:cNvSpPr>
          <p:nvPr>
            <p:ph idx="1"/>
          </p:nvPr>
        </p:nvSpPr>
        <p:spPr>
          <a:xfrm>
            <a:off x="1011595" y="2325329"/>
            <a:ext cx="3162659" cy="3777622"/>
          </a:xfrm>
        </p:spPr>
        <p:txBody>
          <a:bodyPr>
            <a:normAutofit/>
          </a:bodyPr>
          <a:lstStyle/>
          <a:p>
            <a:r>
              <a:rPr lang="en-US" sz="2400" u="sng" dirty="0">
                <a:solidFill>
                  <a:srgbClr val="011893"/>
                </a:solidFill>
              </a:rPr>
              <a:t>A</a:t>
            </a:r>
            <a:r>
              <a:rPr lang="en-US" sz="2400" u="sng" dirty="0" smtClean="0">
                <a:solidFill>
                  <a:srgbClr val="011893"/>
                </a:solidFill>
              </a:rPr>
              <a:t>hmedabad </a:t>
            </a:r>
            <a:r>
              <a:rPr lang="en-US" sz="2400" u="sng" dirty="0">
                <a:solidFill>
                  <a:srgbClr val="011893"/>
                </a:solidFill>
              </a:rPr>
              <a:t>City Popular Neighborhood’s place </a:t>
            </a:r>
            <a:r>
              <a:rPr lang="en-US" sz="2400" u="sng" dirty="0" err="1" smtClean="0">
                <a:solidFill>
                  <a:srgbClr val="011893"/>
                </a:solidFill>
              </a:rPr>
              <a:t>dataframe</a:t>
            </a:r>
            <a:r>
              <a:rPr lang="en-US" sz="2400" u="sng" dirty="0" smtClean="0">
                <a:solidFill>
                  <a:srgbClr val="011893"/>
                </a:solidFill>
              </a:rPr>
              <a:t>:</a:t>
            </a:r>
            <a:endParaRPr lang="en-US"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8982" y="1760872"/>
            <a:ext cx="6607278" cy="4906536"/>
          </a:xfrm>
          <a:prstGeom prst="rect">
            <a:avLst/>
          </a:prstGeom>
        </p:spPr>
      </p:pic>
    </p:spTree>
    <p:extLst>
      <p:ext uri="{BB962C8B-B14F-4D97-AF65-F5344CB8AC3E}">
        <p14:creationId xmlns:p14="http://schemas.microsoft.com/office/powerpoint/2010/main" val="8649270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1215" y="122665"/>
            <a:ext cx="8911687" cy="1280890"/>
          </a:xfrm>
        </p:spPr>
        <p:txBody>
          <a:bodyPr/>
          <a:lstStyle/>
          <a:p>
            <a:pPr algn="ctr"/>
            <a:r>
              <a:rPr lang="en-US" dirty="0">
                <a:solidFill>
                  <a:srgbClr val="00B050"/>
                </a:solidFill>
              </a:rPr>
              <a:t>RESULTS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2324" y="2477729"/>
            <a:ext cx="9409470" cy="4142043"/>
          </a:xfrm>
          <a:prstGeom prst="rect">
            <a:avLst/>
          </a:prstGeom>
        </p:spPr>
      </p:pic>
      <p:sp>
        <p:nvSpPr>
          <p:cNvPr id="5" name="TextBox 4"/>
          <p:cNvSpPr txBox="1"/>
          <p:nvPr/>
        </p:nvSpPr>
        <p:spPr>
          <a:xfrm>
            <a:off x="1519084" y="1578077"/>
            <a:ext cx="9512710" cy="738664"/>
          </a:xfrm>
          <a:prstGeom prst="rect">
            <a:avLst/>
          </a:prstGeom>
          <a:noFill/>
        </p:spPr>
        <p:txBody>
          <a:bodyPr wrap="square" rtlCol="0">
            <a:spAutoFit/>
          </a:bodyPr>
          <a:lstStyle/>
          <a:p>
            <a:r>
              <a:rPr lang="en-US" sz="2400" u="sng" dirty="0">
                <a:solidFill>
                  <a:srgbClr val="011893"/>
                </a:solidFill>
              </a:rPr>
              <a:t>Ahmedabad City Popular Neighborhood’s place </a:t>
            </a:r>
            <a:r>
              <a:rPr lang="en-US" sz="2400" u="sng" dirty="0" smtClean="0">
                <a:solidFill>
                  <a:srgbClr val="011893"/>
                </a:solidFill>
              </a:rPr>
              <a:t>Cluster:</a:t>
            </a:r>
            <a:endParaRPr lang="en-US" sz="1600" dirty="0"/>
          </a:p>
          <a:p>
            <a:endParaRPr lang="en-US" dirty="0"/>
          </a:p>
        </p:txBody>
      </p:sp>
    </p:spTree>
    <p:extLst>
      <p:ext uri="{BB962C8B-B14F-4D97-AF65-F5344CB8AC3E}">
        <p14:creationId xmlns:p14="http://schemas.microsoft.com/office/powerpoint/2010/main" val="8914385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67015" y="211155"/>
            <a:ext cx="8911687" cy="1280890"/>
          </a:xfrm>
        </p:spPr>
        <p:txBody>
          <a:bodyPr/>
          <a:lstStyle/>
          <a:p>
            <a:pPr algn="ctr"/>
            <a:r>
              <a:rPr lang="en-US" dirty="0">
                <a:solidFill>
                  <a:srgbClr val="00B050"/>
                </a:solidFill>
              </a:rPr>
              <a:t>RESULTS</a:t>
            </a:r>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68014" y="2585629"/>
            <a:ext cx="7999344" cy="4048534"/>
          </a:xfrm>
        </p:spPr>
      </p:pic>
      <p:sp>
        <p:nvSpPr>
          <p:cNvPr id="6" name="TextBox 5"/>
          <p:cNvSpPr txBox="1"/>
          <p:nvPr/>
        </p:nvSpPr>
        <p:spPr>
          <a:xfrm>
            <a:off x="2168014" y="1865556"/>
            <a:ext cx="8465779" cy="830997"/>
          </a:xfrm>
          <a:prstGeom prst="rect">
            <a:avLst/>
          </a:prstGeom>
          <a:noFill/>
        </p:spPr>
        <p:txBody>
          <a:bodyPr wrap="none" rtlCol="0">
            <a:spAutoFit/>
          </a:bodyPr>
          <a:lstStyle/>
          <a:p>
            <a:r>
              <a:rPr lang="en-US" sz="2400" u="sng" dirty="0" smtClean="0">
                <a:solidFill>
                  <a:srgbClr val="011893"/>
                </a:solidFill>
              </a:rPr>
              <a:t>Toronto </a:t>
            </a:r>
            <a:r>
              <a:rPr lang="en-US" sz="2400" u="sng" dirty="0">
                <a:solidFill>
                  <a:srgbClr val="011893"/>
                </a:solidFill>
              </a:rPr>
              <a:t>City Popular Neighborhood’s place </a:t>
            </a:r>
            <a:r>
              <a:rPr lang="en-US" sz="2400" u="sng" dirty="0" err="1">
                <a:solidFill>
                  <a:srgbClr val="011893"/>
                </a:solidFill>
              </a:rPr>
              <a:t>dataframe</a:t>
            </a:r>
            <a:r>
              <a:rPr lang="en-US" sz="2400" u="sng" dirty="0">
                <a:solidFill>
                  <a:srgbClr val="011893"/>
                </a:solidFill>
              </a:rPr>
              <a:t>:</a:t>
            </a:r>
            <a:endParaRPr lang="en-US" sz="2000" dirty="0"/>
          </a:p>
          <a:p>
            <a:endParaRPr lang="en-US" sz="2400" dirty="0"/>
          </a:p>
        </p:txBody>
      </p:sp>
    </p:spTree>
    <p:extLst>
      <p:ext uri="{BB962C8B-B14F-4D97-AF65-F5344CB8AC3E}">
        <p14:creationId xmlns:p14="http://schemas.microsoft.com/office/powerpoint/2010/main" val="14180026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4528" y="240652"/>
            <a:ext cx="8911687" cy="1280890"/>
          </a:xfrm>
        </p:spPr>
        <p:txBody>
          <a:bodyPr/>
          <a:lstStyle/>
          <a:p>
            <a:pPr algn="ctr"/>
            <a:r>
              <a:rPr lang="en-US" dirty="0">
                <a:solidFill>
                  <a:srgbClr val="00B050"/>
                </a:solidFill>
              </a:rPr>
              <a:t>RESULTS</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84555" y="2590800"/>
            <a:ext cx="8775290" cy="3778250"/>
          </a:xfrm>
        </p:spPr>
      </p:pic>
      <p:sp>
        <p:nvSpPr>
          <p:cNvPr id="5" name="TextBox 4"/>
          <p:cNvSpPr txBox="1"/>
          <p:nvPr/>
        </p:nvSpPr>
        <p:spPr>
          <a:xfrm>
            <a:off x="2093668" y="1759803"/>
            <a:ext cx="7858241" cy="830997"/>
          </a:xfrm>
          <a:prstGeom prst="rect">
            <a:avLst/>
          </a:prstGeom>
          <a:noFill/>
        </p:spPr>
        <p:txBody>
          <a:bodyPr wrap="none" rtlCol="0">
            <a:spAutoFit/>
          </a:bodyPr>
          <a:lstStyle/>
          <a:p>
            <a:r>
              <a:rPr lang="en-US" sz="2400" u="sng" dirty="0" smtClean="0">
                <a:solidFill>
                  <a:srgbClr val="011893"/>
                </a:solidFill>
              </a:rPr>
              <a:t>Toronto </a:t>
            </a:r>
            <a:r>
              <a:rPr lang="en-US" sz="2400" u="sng" dirty="0">
                <a:solidFill>
                  <a:srgbClr val="011893"/>
                </a:solidFill>
              </a:rPr>
              <a:t>City Popular Neighborhood’s place Cluster:</a:t>
            </a:r>
            <a:endParaRPr lang="en-US" sz="1600" dirty="0"/>
          </a:p>
          <a:p>
            <a:endParaRPr lang="en-US" sz="2400" dirty="0"/>
          </a:p>
        </p:txBody>
      </p:sp>
    </p:spTree>
    <p:extLst>
      <p:ext uri="{BB962C8B-B14F-4D97-AF65-F5344CB8AC3E}">
        <p14:creationId xmlns:p14="http://schemas.microsoft.com/office/powerpoint/2010/main" val="1529735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rgbClr val="00B050"/>
                </a:solidFill>
              </a:rPr>
              <a:t>Discussion : For our business problem</a:t>
            </a:r>
            <a:br>
              <a:rPr lang="en-US" dirty="0">
                <a:solidFill>
                  <a:srgbClr val="00B050"/>
                </a:solidFill>
              </a:rPr>
            </a:br>
            <a:endParaRPr lang="en-US" dirty="0">
              <a:solidFill>
                <a:srgbClr val="00B050"/>
              </a:solidFill>
            </a:endParaRPr>
          </a:p>
        </p:txBody>
      </p:sp>
      <p:sp>
        <p:nvSpPr>
          <p:cNvPr id="3" name="Content Placeholder 2"/>
          <p:cNvSpPr>
            <a:spLocks noGrp="1"/>
          </p:cNvSpPr>
          <p:nvPr>
            <p:ph idx="1"/>
          </p:nvPr>
        </p:nvSpPr>
        <p:spPr>
          <a:xfrm>
            <a:off x="406450" y="1905000"/>
            <a:ext cx="5330672" cy="3777622"/>
          </a:xfrm>
        </p:spPr>
        <p:txBody>
          <a:bodyPr/>
          <a:lstStyle/>
          <a:p>
            <a:pPr lvl="0"/>
            <a:r>
              <a:rPr lang="en-US" sz="2000" dirty="0">
                <a:solidFill>
                  <a:srgbClr val="011893"/>
                </a:solidFill>
              </a:rPr>
              <a:t>From cluster and   clustering map of Ahmedabad and Toronto</a:t>
            </a:r>
            <a:r>
              <a:rPr lang="en-US" sz="2000" b="1" dirty="0">
                <a:solidFill>
                  <a:srgbClr val="011893"/>
                </a:solidFill>
              </a:rPr>
              <a:t>, cluster-3  of Ahmedabad</a:t>
            </a:r>
            <a:r>
              <a:rPr lang="en-US" sz="2000" dirty="0">
                <a:solidFill>
                  <a:srgbClr val="011893"/>
                </a:solidFill>
              </a:rPr>
              <a:t> which also known as </a:t>
            </a:r>
            <a:r>
              <a:rPr lang="en-US" sz="2000" b="1" dirty="0">
                <a:solidFill>
                  <a:srgbClr val="011893"/>
                </a:solidFill>
              </a:rPr>
              <a:t>West Ahmedabad</a:t>
            </a:r>
            <a:r>
              <a:rPr lang="en-US" sz="2000" dirty="0">
                <a:solidFill>
                  <a:srgbClr val="011893"/>
                </a:solidFill>
              </a:rPr>
              <a:t> and </a:t>
            </a:r>
            <a:r>
              <a:rPr lang="en-US" sz="2000" b="1" dirty="0">
                <a:solidFill>
                  <a:srgbClr val="011893"/>
                </a:solidFill>
              </a:rPr>
              <a:t>cluster-3 of Toronto</a:t>
            </a:r>
            <a:r>
              <a:rPr lang="en-US" sz="2000" dirty="0">
                <a:solidFill>
                  <a:srgbClr val="011893"/>
                </a:solidFill>
              </a:rPr>
              <a:t> are seen like similar in form of Coffey-shop, pizza-Restaurant, Fast-food Restaurant, Café.</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7123" y="2580967"/>
            <a:ext cx="5767489" cy="4081207"/>
          </a:xfrm>
          <a:prstGeom prst="rect">
            <a:avLst/>
          </a:prstGeom>
        </p:spPr>
      </p:pic>
      <p:sp>
        <p:nvSpPr>
          <p:cNvPr id="6" name="TextBox 5"/>
          <p:cNvSpPr txBox="1"/>
          <p:nvPr/>
        </p:nvSpPr>
        <p:spPr>
          <a:xfrm>
            <a:off x="6386486" y="2105661"/>
            <a:ext cx="4468762" cy="338554"/>
          </a:xfrm>
          <a:prstGeom prst="rect">
            <a:avLst/>
          </a:prstGeom>
          <a:noFill/>
        </p:spPr>
        <p:txBody>
          <a:bodyPr wrap="square" rtlCol="0">
            <a:spAutoFit/>
          </a:bodyPr>
          <a:lstStyle/>
          <a:p>
            <a:r>
              <a:rPr lang="en-US" sz="1600" dirty="0" smtClean="0">
                <a:solidFill>
                  <a:srgbClr val="7030A0"/>
                </a:solidFill>
              </a:rPr>
              <a:t>WEST AHMEDABAD</a:t>
            </a:r>
            <a:endParaRPr lang="en-US" sz="1600" dirty="0">
              <a:solidFill>
                <a:srgbClr val="7030A0"/>
              </a:solidFill>
            </a:endParaRPr>
          </a:p>
        </p:txBody>
      </p:sp>
    </p:spTree>
    <p:extLst>
      <p:ext uri="{BB962C8B-B14F-4D97-AF65-F5344CB8AC3E}">
        <p14:creationId xmlns:p14="http://schemas.microsoft.com/office/powerpoint/2010/main" val="11527027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3521" y="446088"/>
            <a:ext cx="3505199" cy="976312"/>
          </a:xfrm>
        </p:spPr>
        <p:txBody>
          <a:bodyPr>
            <a:normAutofit/>
          </a:bodyPr>
          <a:lstStyle/>
          <a:p>
            <a:r>
              <a:rPr lang="en-US" sz="2800" dirty="0">
                <a:solidFill>
                  <a:srgbClr val="00B050"/>
                </a:solidFill>
              </a:rPr>
              <a:t>Discussion : For our business problem</a:t>
            </a:r>
            <a:endParaRPr lang="en-US" sz="2800"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105833" y="575186"/>
            <a:ext cx="5456902" cy="5147187"/>
          </a:xfrm>
        </p:spPr>
      </p:pic>
      <p:sp>
        <p:nvSpPr>
          <p:cNvPr id="4" name="Text Placeholder 3"/>
          <p:cNvSpPr>
            <a:spLocks noGrp="1"/>
          </p:cNvSpPr>
          <p:nvPr>
            <p:ph type="body" sz="half" idx="2"/>
          </p:nvPr>
        </p:nvSpPr>
        <p:spPr>
          <a:xfrm>
            <a:off x="2043520" y="1908330"/>
            <a:ext cx="3505199" cy="4262436"/>
          </a:xfrm>
        </p:spPr>
        <p:txBody>
          <a:bodyPr>
            <a:normAutofit/>
          </a:bodyPr>
          <a:lstStyle/>
          <a:p>
            <a:pPr lvl="0"/>
            <a:r>
              <a:rPr lang="en-US" sz="2000" dirty="0">
                <a:solidFill>
                  <a:srgbClr val="011893"/>
                </a:solidFill>
              </a:rPr>
              <a:t>For Tourism, As per the </a:t>
            </a:r>
            <a:r>
              <a:rPr lang="en-US" sz="2000" b="1" dirty="0">
                <a:solidFill>
                  <a:srgbClr val="011893"/>
                </a:solidFill>
              </a:rPr>
              <a:t>Ahmedabad cluster -1</a:t>
            </a:r>
            <a:r>
              <a:rPr lang="en-US" sz="2000" dirty="0">
                <a:solidFill>
                  <a:srgbClr val="011893"/>
                </a:solidFill>
              </a:rPr>
              <a:t> it seems like Tourism place, also there heritage place Delhi Darwaza is situated. It’s also have lake in this cluster And the </a:t>
            </a:r>
            <a:r>
              <a:rPr lang="en-US" sz="2000" b="1" dirty="0">
                <a:solidFill>
                  <a:srgbClr val="011893"/>
                </a:solidFill>
              </a:rPr>
              <a:t>Ahmedabad cluster-3 </a:t>
            </a:r>
            <a:r>
              <a:rPr lang="en-US" sz="2000" dirty="0">
                <a:solidFill>
                  <a:srgbClr val="011893"/>
                </a:solidFill>
              </a:rPr>
              <a:t>seems like Residential Area.</a:t>
            </a:r>
          </a:p>
          <a:p>
            <a:endParaRPr lang="en-US" sz="2000" dirty="0">
              <a:solidFill>
                <a:srgbClr val="011893"/>
              </a:solidFill>
            </a:endParaRPr>
          </a:p>
        </p:txBody>
      </p:sp>
    </p:spTree>
    <p:extLst>
      <p:ext uri="{BB962C8B-B14F-4D97-AF65-F5344CB8AC3E}">
        <p14:creationId xmlns:p14="http://schemas.microsoft.com/office/powerpoint/2010/main" val="2025060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rgbClr val="00B050"/>
                </a:solidFill>
              </a:rPr>
              <a:t>Discussion : For our business problem</a:t>
            </a:r>
            <a:endParaRPr lang="en-US" dirty="0"/>
          </a:p>
        </p:txBody>
      </p:sp>
      <p:sp>
        <p:nvSpPr>
          <p:cNvPr id="3" name="Content Placeholder 2"/>
          <p:cNvSpPr>
            <a:spLocks noGrp="1"/>
          </p:cNvSpPr>
          <p:nvPr>
            <p:ph idx="1"/>
          </p:nvPr>
        </p:nvSpPr>
        <p:spPr/>
        <p:txBody>
          <a:bodyPr>
            <a:normAutofit fontScale="92500" lnSpcReduction="10000"/>
          </a:bodyPr>
          <a:lstStyle/>
          <a:p>
            <a:pPr lvl="0"/>
            <a:r>
              <a:rPr lang="en-US" sz="2000" dirty="0">
                <a:solidFill>
                  <a:srgbClr val="011893"/>
                </a:solidFill>
              </a:rPr>
              <a:t>For Toronto no data shown for tourism in clusters, all clusters seems like residential area</a:t>
            </a:r>
            <a:r>
              <a:rPr lang="en-US" sz="2000" dirty="0" smtClean="0">
                <a:solidFill>
                  <a:srgbClr val="011893"/>
                </a:solidFill>
              </a:rPr>
              <a:t>.</a:t>
            </a:r>
            <a:r>
              <a:rPr lang="en-US" sz="2000" dirty="0">
                <a:solidFill>
                  <a:srgbClr val="011893"/>
                </a:solidFill>
              </a:rPr>
              <a:t> </a:t>
            </a:r>
          </a:p>
          <a:p>
            <a:pPr lvl="0"/>
            <a:r>
              <a:rPr lang="en-US" sz="2000" dirty="0">
                <a:solidFill>
                  <a:srgbClr val="011893"/>
                </a:solidFill>
              </a:rPr>
              <a:t>For Optimal place for Business,</a:t>
            </a:r>
            <a:r>
              <a:rPr lang="en-US" sz="2000" b="1" dirty="0">
                <a:solidFill>
                  <a:srgbClr val="011893"/>
                </a:solidFill>
              </a:rPr>
              <a:t> Ahmedabad cluster-3 and Toronto cluster-3 </a:t>
            </a:r>
            <a:r>
              <a:rPr lang="en-US" sz="2000" dirty="0">
                <a:solidFill>
                  <a:srgbClr val="011893"/>
                </a:solidFill>
              </a:rPr>
              <a:t>are seems like good option</a:t>
            </a:r>
            <a:r>
              <a:rPr lang="en-US" sz="2000" b="1" dirty="0">
                <a:solidFill>
                  <a:srgbClr val="011893"/>
                </a:solidFill>
              </a:rPr>
              <a:t> </a:t>
            </a:r>
            <a:r>
              <a:rPr lang="en-US" sz="2000" dirty="0">
                <a:solidFill>
                  <a:srgbClr val="011893"/>
                </a:solidFill>
              </a:rPr>
              <a:t>for Business like Coffey-shop, fast-food restaurant, women’s store, boutique, Bookstore, pool, Hotel</a:t>
            </a:r>
            <a:r>
              <a:rPr lang="en-US" sz="2000" dirty="0" smtClean="0">
                <a:solidFill>
                  <a:srgbClr val="011893"/>
                </a:solidFill>
              </a:rPr>
              <a:t>.</a:t>
            </a:r>
            <a:r>
              <a:rPr lang="en-US" sz="2000" dirty="0">
                <a:solidFill>
                  <a:srgbClr val="011893"/>
                </a:solidFill>
              </a:rPr>
              <a:t> </a:t>
            </a:r>
          </a:p>
          <a:p>
            <a:pPr lvl="0"/>
            <a:r>
              <a:rPr lang="en-US" sz="2000" dirty="0">
                <a:solidFill>
                  <a:srgbClr val="011893"/>
                </a:solidFill>
              </a:rPr>
              <a:t>From the both cluster of Ahmedabad and Toronto  we can say that in  Vegetarian ,Mexican, Fast-food ,</a:t>
            </a:r>
            <a:r>
              <a:rPr lang="en-US" sz="2000" dirty="0" smtClean="0">
                <a:solidFill>
                  <a:srgbClr val="011893"/>
                </a:solidFill>
              </a:rPr>
              <a:t>pizza </a:t>
            </a:r>
            <a:r>
              <a:rPr lang="en-US" sz="2000" dirty="0">
                <a:solidFill>
                  <a:srgbClr val="011893"/>
                </a:solidFill>
              </a:rPr>
              <a:t>and  Coffey shop are very famous.</a:t>
            </a:r>
          </a:p>
          <a:p>
            <a:pPr lvl="0"/>
            <a:r>
              <a:rPr lang="en-US" dirty="0">
                <a:solidFill>
                  <a:srgbClr val="011893"/>
                </a:solidFill>
              </a:rPr>
              <a:t>For Optimal location near Bus-station or Railway station,</a:t>
            </a:r>
            <a:endParaRPr lang="en-US" sz="1400" dirty="0">
              <a:solidFill>
                <a:srgbClr val="011893"/>
              </a:solidFill>
            </a:endParaRPr>
          </a:p>
          <a:p>
            <a:pPr lvl="1"/>
            <a:r>
              <a:rPr lang="en-US" dirty="0">
                <a:solidFill>
                  <a:srgbClr val="011893"/>
                </a:solidFill>
              </a:rPr>
              <a:t>In Ahmedabad From the Cluster-4 ,we can say that </a:t>
            </a:r>
            <a:r>
              <a:rPr lang="en-US" b="1" dirty="0">
                <a:solidFill>
                  <a:srgbClr val="011893"/>
                </a:solidFill>
              </a:rPr>
              <a:t>Dani lambda and </a:t>
            </a:r>
            <a:r>
              <a:rPr lang="en-US" b="1" dirty="0" err="1">
                <a:solidFill>
                  <a:srgbClr val="011893"/>
                </a:solidFill>
              </a:rPr>
              <a:t>Astodia</a:t>
            </a:r>
            <a:r>
              <a:rPr lang="en-US" dirty="0">
                <a:solidFill>
                  <a:srgbClr val="011893"/>
                </a:solidFill>
              </a:rPr>
              <a:t> are optimal location for Bus-station . There are no data for Bus-station or Railway station in Toronto City</a:t>
            </a:r>
            <a:r>
              <a:rPr lang="en-US" dirty="0"/>
              <a:t>.</a:t>
            </a:r>
            <a:endParaRPr lang="en-US" sz="1200" dirty="0"/>
          </a:p>
          <a:p>
            <a:endParaRPr lang="en-US" sz="2000" dirty="0">
              <a:solidFill>
                <a:srgbClr val="00B050"/>
              </a:solidFill>
            </a:endParaRPr>
          </a:p>
        </p:txBody>
      </p:sp>
    </p:spTree>
    <p:extLst>
      <p:ext uri="{BB962C8B-B14F-4D97-AF65-F5344CB8AC3E}">
        <p14:creationId xmlns:p14="http://schemas.microsoft.com/office/powerpoint/2010/main" val="2119540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2594" y="1435525"/>
            <a:ext cx="3122930" cy="1794372"/>
          </a:xfrm>
        </p:spPr>
        <p:txBody>
          <a:bodyPr/>
          <a:lstStyle/>
          <a:p>
            <a:r>
              <a:rPr lang="en-US" u="sng" dirty="0" smtClean="0"/>
              <a:t>About Ahmedabad</a:t>
            </a:r>
            <a:endParaRPr lang="en-US" u="sng"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91433" y="309716"/>
            <a:ext cx="4862322" cy="2802194"/>
          </a:xfrm>
        </p:spPr>
      </p:pic>
      <p:sp>
        <p:nvSpPr>
          <p:cNvPr id="7" name="TextBox 6"/>
          <p:cNvSpPr txBox="1"/>
          <p:nvPr/>
        </p:nvSpPr>
        <p:spPr>
          <a:xfrm>
            <a:off x="1017640" y="3377381"/>
            <a:ext cx="9261986" cy="3108543"/>
          </a:xfrm>
          <a:prstGeom prst="rect">
            <a:avLst/>
          </a:prstGeom>
          <a:noFill/>
        </p:spPr>
        <p:txBody>
          <a:bodyPr wrap="square" rtlCol="0">
            <a:spAutoFit/>
          </a:bodyPr>
          <a:lstStyle/>
          <a:p>
            <a:r>
              <a:rPr lang="en-US" b="1" cap="all" dirty="0"/>
              <a:t>AHMEDABAD</a:t>
            </a:r>
            <a:r>
              <a:rPr lang="en-US" dirty="0" smtClean="0"/>
              <a:t>:</a:t>
            </a:r>
          </a:p>
          <a:p>
            <a:r>
              <a:rPr lang="en-US" sz="1600" dirty="0" smtClean="0"/>
              <a:t> </a:t>
            </a:r>
            <a:r>
              <a:rPr lang="en-US" sz="1600" dirty="0">
                <a:solidFill>
                  <a:srgbClr val="FF0000"/>
                </a:solidFill>
                <a:latin typeface="Source Code Pro" charset="0"/>
                <a:ea typeface="Source Code Pro" charset="0"/>
                <a:cs typeface="Source Code Pro" charset="0"/>
              </a:rPr>
              <a:t>Ahmadabad has emerged as an important economic and industrial hub in India. It is the second largest producer of cotton in India, and its stock exchange is the country's second oldest. Cricket is a popular sport in Ahmadabad, which houses the 54,000-seat Sardar Patel Stadium. The effects of liberalization of the Indian economy have energized the city's economy towards tertiary sector activities such as commerce, communication and construction. Ahmadabad's increasing population has resulted in an increase in the construction and housing industries resulting in recent development of skyscrapers.</a:t>
            </a:r>
            <a:br>
              <a:rPr lang="en-US" sz="1600" dirty="0">
                <a:solidFill>
                  <a:srgbClr val="FF0000"/>
                </a:solidFill>
                <a:latin typeface="Source Code Pro" charset="0"/>
                <a:ea typeface="Source Code Pro" charset="0"/>
                <a:cs typeface="Source Code Pro" charset="0"/>
              </a:rPr>
            </a:br>
            <a:r>
              <a:rPr lang="en-US" sz="1600" dirty="0">
                <a:solidFill>
                  <a:srgbClr val="FF0000"/>
                </a:solidFill>
                <a:latin typeface="Source Code Pro" charset="0"/>
                <a:ea typeface="Source Code Pro" charset="0"/>
                <a:cs typeface="Source Code Pro" charset="0"/>
              </a:rPr>
              <a:t>(source: https://</a:t>
            </a:r>
            <a:r>
              <a:rPr lang="en-US" sz="1600" dirty="0" err="1">
                <a:solidFill>
                  <a:srgbClr val="FF0000"/>
                </a:solidFill>
                <a:latin typeface="Source Code Pro" charset="0"/>
                <a:ea typeface="Source Code Pro" charset="0"/>
                <a:cs typeface="Source Code Pro" charset="0"/>
              </a:rPr>
              <a:t>en.wikipedia.org</a:t>
            </a:r>
            <a:r>
              <a:rPr lang="en-US" sz="1600" dirty="0">
                <a:solidFill>
                  <a:srgbClr val="FF0000"/>
                </a:solidFill>
                <a:latin typeface="Source Code Pro" charset="0"/>
                <a:ea typeface="Source Code Pro" charset="0"/>
                <a:cs typeface="Source Code Pro" charset="0"/>
              </a:rPr>
              <a:t>/wiki/Ahmedabad)</a:t>
            </a:r>
          </a:p>
          <a:p>
            <a:endParaRPr lang="en-US" dirty="0"/>
          </a:p>
        </p:txBody>
      </p:sp>
    </p:spTree>
    <p:extLst>
      <p:ext uri="{BB962C8B-B14F-4D97-AF65-F5344CB8AC3E}">
        <p14:creationId xmlns:p14="http://schemas.microsoft.com/office/powerpoint/2010/main" val="133098935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02515" y="431340"/>
            <a:ext cx="3505199" cy="976312"/>
          </a:xfrm>
        </p:spPr>
        <p:txBody>
          <a:bodyPr>
            <a:normAutofit/>
          </a:bodyPr>
          <a:lstStyle/>
          <a:p>
            <a:r>
              <a:rPr lang="en-US" sz="2800" dirty="0">
                <a:solidFill>
                  <a:srgbClr val="00B050"/>
                </a:solidFill>
              </a:rPr>
              <a:t>Discussion : For our business problem</a:t>
            </a:r>
            <a:endParaRPr lang="en-US" sz="2800" dirty="0"/>
          </a:p>
        </p:txBody>
      </p:sp>
      <p:sp>
        <p:nvSpPr>
          <p:cNvPr id="4" name="Text Placeholder 3"/>
          <p:cNvSpPr>
            <a:spLocks noGrp="1"/>
          </p:cNvSpPr>
          <p:nvPr>
            <p:ph type="body" sz="half" idx="2"/>
          </p:nvPr>
        </p:nvSpPr>
        <p:spPr>
          <a:xfrm>
            <a:off x="1969780" y="1598615"/>
            <a:ext cx="3505199" cy="4262436"/>
          </a:xfrm>
        </p:spPr>
        <p:txBody>
          <a:bodyPr/>
          <a:lstStyle/>
          <a:p>
            <a:r>
              <a:rPr lang="en-US" sz="1800" dirty="0">
                <a:solidFill>
                  <a:srgbClr val="011893"/>
                </a:solidFill>
              </a:rPr>
              <a:t>For Airport Facility,</a:t>
            </a:r>
            <a:br>
              <a:rPr lang="en-US" sz="1800" dirty="0">
                <a:solidFill>
                  <a:srgbClr val="011893"/>
                </a:solidFill>
              </a:rPr>
            </a:br>
            <a:r>
              <a:rPr lang="en-US" sz="1800" dirty="0">
                <a:solidFill>
                  <a:srgbClr val="011893"/>
                </a:solidFill>
              </a:rPr>
              <a:t>a. In Ahmedabad city, from the </a:t>
            </a:r>
            <a:r>
              <a:rPr lang="en-US" sz="1800" b="1" dirty="0">
                <a:solidFill>
                  <a:srgbClr val="011893"/>
                </a:solidFill>
              </a:rPr>
              <a:t>Cluster-2 Ahmedabad </a:t>
            </a:r>
            <a:r>
              <a:rPr lang="en-US" sz="1800" dirty="0">
                <a:solidFill>
                  <a:srgbClr val="011893"/>
                </a:solidFill>
              </a:rPr>
              <a:t>we can </a:t>
            </a:r>
            <a:endParaRPr lang="en-US" sz="1800" dirty="0">
              <a:solidFill>
                <a:srgbClr val="011893"/>
              </a:solidFill>
            </a:endParaRPr>
          </a:p>
          <a:p>
            <a:r>
              <a:rPr lang="en-US" sz="1800" dirty="0">
                <a:solidFill>
                  <a:srgbClr val="011893"/>
                </a:solidFill>
              </a:rPr>
              <a:t>say that </a:t>
            </a:r>
            <a:r>
              <a:rPr lang="en-US" sz="1800" b="1" dirty="0">
                <a:solidFill>
                  <a:srgbClr val="011893"/>
                </a:solidFill>
              </a:rPr>
              <a:t>Sardar </a:t>
            </a:r>
            <a:r>
              <a:rPr lang="en-US" sz="1800" b="1" dirty="0" err="1">
                <a:solidFill>
                  <a:srgbClr val="011893"/>
                </a:solidFill>
              </a:rPr>
              <a:t>nagar</a:t>
            </a:r>
            <a:r>
              <a:rPr lang="en-US" sz="1800" b="1" dirty="0">
                <a:solidFill>
                  <a:srgbClr val="011893"/>
                </a:solidFill>
              </a:rPr>
              <a:t> </a:t>
            </a:r>
            <a:r>
              <a:rPr lang="en-US" sz="1800" dirty="0">
                <a:solidFill>
                  <a:srgbClr val="011893"/>
                </a:solidFill>
              </a:rPr>
              <a:t>is near from the </a:t>
            </a:r>
            <a:r>
              <a:rPr lang="en-US" sz="1800" b="1" dirty="0">
                <a:solidFill>
                  <a:srgbClr val="011893"/>
                </a:solidFill>
              </a:rPr>
              <a:t>Airport </a:t>
            </a:r>
            <a:r>
              <a:rPr lang="en-US" sz="1800" dirty="0">
                <a:solidFill>
                  <a:srgbClr val="011893"/>
                </a:solidFill>
              </a:rPr>
              <a:t>and Best </a:t>
            </a:r>
            <a:r>
              <a:rPr lang="en-US" sz="1800" dirty="0" smtClean="0">
                <a:solidFill>
                  <a:srgbClr val="011893"/>
                </a:solidFill>
              </a:rPr>
              <a:t>Option </a:t>
            </a:r>
            <a:r>
              <a:rPr lang="en-US" sz="1800" dirty="0">
                <a:solidFill>
                  <a:srgbClr val="011893"/>
                </a:solidFill>
              </a:rPr>
              <a:t>for Hotel Business, because very few hotel around </a:t>
            </a:r>
            <a:r>
              <a:rPr lang="en-US" sz="1800" dirty="0" smtClean="0">
                <a:solidFill>
                  <a:srgbClr val="011893"/>
                </a:solidFill>
              </a:rPr>
              <a:t>hem</a:t>
            </a:r>
            <a:r>
              <a:rPr lang="en-US" sz="1800" dirty="0">
                <a:solidFill>
                  <a:srgbClr val="011893"/>
                </a:solidFill>
              </a:rPr>
              <a:t>.</a:t>
            </a:r>
            <a:br>
              <a:rPr lang="en-US" sz="1800" dirty="0">
                <a:solidFill>
                  <a:srgbClr val="011893"/>
                </a:solidFill>
              </a:rPr>
            </a:br>
            <a:endParaRPr lang="en-US" sz="1800" dirty="0">
              <a:solidFill>
                <a:srgbClr val="011893"/>
              </a:solidFill>
            </a:endParaRPr>
          </a:p>
          <a:p>
            <a:endParaRPr lang="en-US"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74979" y="919496"/>
            <a:ext cx="6279299" cy="5038289"/>
          </a:xfrm>
          <a:prstGeom prst="rect">
            <a:avLst/>
          </a:prstGeom>
        </p:spPr>
      </p:pic>
    </p:spTree>
    <p:extLst>
      <p:ext uri="{BB962C8B-B14F-4D97-AF65-F5344CB8AC3E}">
        <p14:creationId xmlns:p14="http://schemas.microsoft.com/office/powerpoint/2010/main" val="1201001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27007" y="446088"/>
            <a:ext cx="3277469" cy="976312"/>
          </a:xfrm>
        </p:spPr>
        <p:txBody>
          <a:bodyPr>
            <a:noAutofit/>
          </a:bodyPr>
          <a:lstStyle/>
          <a:p>
            <a:r>
              <a:rPr lang="en-US" sz="2400" dirty="0">
                <a:solidFill>
                  <a:srgbClr val="00B050"/>
                </a:solidFill>
              </a:rPr>
              <a:t>Discussion : For our business problem</a:t>
            </a:r>
            <a:endParaRPr lang="en-US" sz="2400"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504476" y="663677"/>
            <a:ext cx="6323730" cy="5456904"/>
          </a:xfrm>
        </p:spPr>
      </p:pic>
      <p:sp>
        <p:nvSpPr>
          <p:cNvPr id="4" name="Text Placeholder 3"/>
          <p:cNvSpPr>
            <a:spLocks noGrp="1"/>
          </p:cNvSpPr>
          <p:nvPr>
            <p:ph type="body" sz="half" idx="2"/>
          </p:nvPr>
        </p:nvSpPr>
        <p:spPr>
          <a:xfrm>
            <a:off x="1999277" y="1598615"/>
            <a:ext cx="2970929" cy="4262436"/>
          </a:xfrm>
        </p:spPr>
        <p:txBody>
          <a:bodyPr>
            <a:normAutofit/>
          </a:bodyPr>
          <a:lstStyle/>
          <a:p>
            <a:r>
              <a:rPr lang="en-US" sz="2000" dirty="0">
                <a:solidFill>
                  <a:srgbClr val="011893"/>
                </a:solidFill>
              </a:rPr>
              <a:t>In Toronto City, From the Toronto-City-Cluster 1 we can say that </a:t>
            </a:r>
            <a:r>
              <a:rPr lang="en-US" sz="2000" b="1" dirty="0">
                <a:solidFill>
                  <a:srgbClr val="011893"/>
                </a:solidFill>
              </a:rPr>
              <a:t>CN Tower, Bathurst Quay</a:t>
            </a:r>
            <a:r>
              <a:rPr lang="en-US" sz="2000" dirty="0">
                <a:solidFill>
                  <a:srgbClr val="011893"/>
                </a:solidFill>
              </a:rPr>
              <a:t> are best for airport facility, and also airport longue is there</a:t>
            </a:r>
            <a:endParaRPr lang="en-US" sz="2000" dirty="0">
              <a:solidFill>
                <a:srgbClr val="011893"/>
              </a:solidFill>
            </a:endParaRPr>
          </a:p>
        </p:txBody>
      </p:sp>
    </p:spTree>
    <p:extLst>
      <p:ext uri="{BB962C8B-B14F-4D97-AF65-F5344CB8AC3E}">
        <p14:creationId xmlns:p14="http://schemas.microsoft.com/office/powerpoint/2010/main" val="2131845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solidFill>
                  <a:srgbClr val="00B050"/>
                </a:solidFill>
              </a:rPr>
              <a:t> Conclusion</a:t>
            </a:r>
            <a:endParaRPr lang="en-US" sz="4000" dirty="0">
              <a:solidFill>
                <a:srgbClr val="00B050"/>
              </a:solidFill>
            </a:endParaRPr>
          </a:p>
        </p:txBody>
      </p:sp>
      <p:sp>
        <p:nvSpPr>
          <p:cNvPr id="3" name="Content Placeholder 2"/>
          <p:cNvSpPr>
            <a:spLocks noGrp="1"/>
          </p:cNvSpPr>
          <p:nvPr>
            <p:ph idx="1"/>
          </p:nvPr>
        </p:nvSpPr>
        <p:spPr/>
        <p:txBody>
          <a:bodyPr>
            <a:normAutofit/>
          </a:bodyPr>
          <a:lstStyle/>
          <a:p>
            <a:pPr lvl="0"/>
            <a:r>
              <a:rPr lang="en-US" sz="2000" dirty="0">
                <a:solidFill>
                  <a:srgbClr val="011893"/>
                </a:solidFill>
              </a:rPr>
              <a:t>West Ahmedabad is little bit similar like Toronto.</a:t>
            </a:r>
          </a:p>
          <a:p>
            <a:pPr lvl="0"/>
            <a:r>
              <a:rPr lang="en-US" sz="2000" dirty="0">
                <a:solidFill>
                  <a:srgbClr val="011893"/>
                </a:solidFill>
              </a:rPr>
              <a:t>Ahmedabad have good heritage places and also have Residential Area, and all Toronto area are look like Residential Area.</a:t>
            </a:r>
          </a:p>
          <a:p>
            <a:pPr lvl="0"/>
            <a:r>
              <a:rPr lang="en-US" sz="2000" dirty="0">
                <a:solidFill>
                  <a:srgbClr val="011893"/>
                </a:solidFill>
              </a:rPr>
              <a:t>Good business option in Ahmedabad and Toronto are Coffey-shop, fast-food restaurant, women’s store, boutique, Bookstore, pool, Café.</a:t>
            </a:r>
          </a:p>
          <a:p>
            <a:pPr lvl="0"/>
            <a:r>
              <a:rPr lang="en-US" sz="2000" dirty="0">
                <a:solidFill>
                  <a:srgbClr val="011893"/>
                </a:solidFill>
              </a:rPr>
              <a:t>Vegetarian, Mexican, Fast-food, Pizza and Chinese food are famous in Ahmedabad and Canada.</a:t>
            </a:r>
          </a:p>
          <a:p>
            <a:pPr lvl="0"/>
            <a:endParaRPr lang="en-US" sz="2000" dirty="0" smtClean="0">
              <a:solidFill>
                <a:srgbClr val="011893"/>
              </a:solidFill>
            </a:endParaRPr>
          </a:p>
          <a:p>
            <a:endParaRPr lang="en-US" dirty="0"/>
          </a:p>
        </p:txBody>
      </p:sp>
    </p:spTree>
    <p:extLst>
      <p:ext uri="{BB962C8B-B14F-4D97-AF65-F5344CB8AC3E}">
        <p14:creationId xmlns:p14="http://schemas.microsoft.com/office/powerpoint/2010/main" val="806489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rgbClr val="00B050"/>
                </a:solidFill>
              </a:rPr>
              <a:t>Conclusion</a:t>
            </a:r>
            <a:endParaRPr lang="en-US" dirty="0"/>
          </a:p>
        </p:txBody>
      </p:sp>
      <p:sp>
        <p:nvSpPr>
          <p:cNvPr id="3" name="Content Placeholder 2"/>
          <p:cNvSpPr>
            <a:spLocks noGrp="1"/>
          </p:cNvSpPr>
          <p:nvPr>
            <p:ph idx="1"/>
          </p:nvPr>
        </p:nvSpPr>
        <p:spPr/>
        <p:txBody>
          <a:bodyPr/>
          <a:lstStyle/>
          <a:p>
            <a:pPr lvl="0"/>
            <a:r>
              <a:rPr lang="en-US" dirty="0" smtClean="0">
                <a:solidFill>
                  <a:srgbClr val="011893"/>
                </a:solidFill>
              </a:rPr>
              <a:t>For </a:t>
            </a:r>
            <a:r>
              <a:rPr lang="en-US" dirty="0">
                <a:solidFill>
                  <a:srgbClr val="011893"/>
                </a:solidFill>
              </a:rPr>
              <a:t>Bus and Railway Station Dani lambda and </a:t>
            </a:r>
            <a:r>
              <a:rPr lang="en-US" dirty="0" err="1">
                <a:solidFill>
                  <a:srgbClr val="011893"/>
                </a:solidFill>
              </a:rPr>
              <a:t>Astodia</a:t>
            </a:r>
            <a:r>
              <a:rPr lang="en-US" dirty="0">
                <a:solidFill>
                  <a:srgbClr val="011893"/>
                </a:solidFill>
              </a:rPr>
              <a:t> are optimal location in Ahmedabad.</a:t>
            </a:r>
          </a:p>
          <a:p>
            <a:pPr lvl="0"/>
            <a:r>
              <a:rPr lang="en-US" dirty="0">
                <a:solidFill>
                  <a:srgbClr val="011893"/>
                </a:solidFill>
              </a:rPr>
              <a:t>For Airport Facility, CN Tower, Bathurst Quay in</a:t>
            </a:r>
            <a:r>
              <a:rPr lang="en-US" b="1" dirty="0">
                <a:solidFill>
                  <a:srgbClr val="011893"/>
                </a:solidFill>
              </a:rPr>
              <a:t> Toronto </a:t>
            </a:r>
            <a:r>
              <a:rPr lang="en-US" dirty="0">
                <a:solidFill>
                  <a:srgbClr val="011893"/>
                </a:solidFill>
              </a:rPr>
              <a:t>and Sardar Nagar in </a:t>
            </a:r>
            <a:r>
              <a:rPr lang="en-US" b="1" dirty="0">
                <a:solidFill>
                  <a:srgbClr val="011893"/>
                </a:solidFill>
              </a:rPr>
              <a:t>Ahmedabad</a:t>
            </a:r>
            <a:r>
              <a:rPr lang="en-US" dirty="0">
                <a:solidFill>
                  <a:srgbClr val="011893"/>
                </a:solidFill>
              </a:rPr>
              <a:t> are optimal place</a:t>
            </a:r>
            <a:r>
              <a:rPr lang="en-US" dirty="0" smtClean="0"/>
              <a:t>.</a:t>
            </a:r>
            <a:endParaRPr lang="en-US" dirty="0"/>
          </a:p>
          <a:p>
            <a:pPr lvl="0"/>
            <a:r>
              <a:rPr lang="en-US" sz="2400" b="1" dirty="0">
                <a:solidFill>
                  <a:srgbClr val="FF0000"/>
                </a:solidFill>
              </a:rPr>
              <a:t>We can say that, Both Toronto and Ahmedabad City are optimal place for </a:t>
            </a:r>
            <a:r>
              <a:rPr lang="en-US" sz="2400" b="1" dirty="0" smtClean="0">
                <a:solidFill>
                  <a:srgbClr val="FF0000"/>
                </a:solidFill>
              </a:rPr>
              <a:t>Busines</a:t>
            </a:r>
            <a:r>
              <a:rPr lang="en-US" sz="2400" b="1" dirty="0">
                <a:solidFill>
                  <a:srgbClr val="FF0000"/>
                </a:solidFill>
              </a:rPr>
              <a:t>s</a:t>
            </a:r>
            <a:r>
              <a:rPr lang="en-US" dirty="0" smtClean="0"/>
              <a:t>.</a:t>
            </a:r>
            <a:endParaRPr lang="en-US" dirty="0"/>
          </a:p>
        </p:txBody>
      </p:sp>
    </p:spTree>
    <p:extLst>
      <p:ext uri="{BB962C8B-B14F-4D97-AF65-F5344CB8AC3E}">
        <p14:creationId xmlns:p14="http://schemas.microsoft.com/office/powerpoint/2010/main" val="16629595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0693" y="1774484"/>
            <a:ext cx="8911687" cy="1280890"/>
          </a:xfrm>
        </p:spPr>
        <p:txBody>
          <a:bodyPr/>
          <a:lstStyle/>
          <a:p>
            <a:pPr algn="ctr"/>
            <a:r>
              <a:rPr lang="en-US" dirty="0" smtClean="0">
                <a:solidFill>
                  <a:srgbClr val="00B050"/>
                </a:solidFill>
              </a:rPr>
              <a:t>Thanks For Reading</a:t>
            </a:r>
            <a:endParaRPr lang="en-US" dirty="0">
              <a:solidFill>
                <a:srgbClr val="00B050"/>
              </a:solidFill>
            </a:endParaRPr>
          </a:p>
        </p:txBody>
      </p:sp>
      <p:sp>
        <p:nvSpPr>
          <p:cNvPr id="3" name="Content Placeholder 2"/>
          <p:cNvSpPr>
            <a:spLocks noGrp="1"/>
          </p:cNvSpPr>
          <p:nvPr>
            <p:ph idx="1"/>
          </p:nvPr>
        </p:nvSpPr>
        <p:spPr>
          <a:xfrm>
            <a:off x="2426980" y="2723535"/>
            <a:ext cx="8915400" cy="2408903"/>
          </a:xfrm>
        </p:spPr>
        <p:txBody>
          <a:bodyPr>
            <a:normAutofit fontScale="92500" lnSpcReduction="20000"/>
          </a:bodyPr>
          <a:lstStyle/>
          <a:p>
            <a:pPr marL="0" indent="0" algn="ctr">
              <a:buNone/>
            </a:pPr>
            <a:endParaRPr lang="en-US" sz="3600" dirty="0" smtClean="0"/>
          </a:p>
          <a:p>
            <a:pPr marL="0" indent="0" algn="just">
              <a:buNone/>
            </a:pPr>
            <a:r>
              <a:rPr lang="en-US" sz="2800" dirty="0" smtClean="0"/>
              <a:t>                           </a:t>
            </a:r>
          </a:p>
          <a:p>
            <a:pPr marL="3543300" lvl="8" indent="0" algn="just">
              <a:buNone/>
            </a:pPr>
            <a:r>
              <a:rPr lang="en-US" sz="2200" dirty="0"/>
              <a:t>	</a:t>
            </a:r>
            <a:r>
              <a:rPr lang="en-US" sz="2200" dirty="0" smtClean="0"/>
              <a:t>					</a:t>
            </a:r>
          </a:p>
          <a:p>
            <a:pPr marL="3543300" lvl="8" indent="0" algn="just">
              <a:buNone/>
            </a:pPr>
            <a:r>
              <a:rPr lang="en-US" sz="2200" dirty="0">
                <a:solidFill>
                  <a:srgbClr val="011893"/>
                </a:solidFill>
              </a:rPr>
              <a:t>	</a:t>
            </a:r>
            <a:r>
              <a:rPr lang="en-US" sz="2200" dirty="0" smtClean="0">
                <a:solidFill>
                  <a:srgbClr val="011893"/>
                </a:solidFill>
              </a:rPr>
              <a:t>					</a:t>
            </a:r>
            <a:r>
              <a:rPr lang="en-US" sz="3200" dirty="0" smtClean="0">
                <a:solidFill>
                  <a:srgbClr val="011893"/>
                </a:solidFill>
                <a:latin typeface="Source Code Pro" charset="0"/>
                <a:ea typeface="Source Code Pro" charset="0"/>
                <a:cs typeface="Source Code Pro" charset="0"/>
              </a:rPr>
              <a:t>BY,</a:t>
            </a:r>
          </a:p>
          <a:p>
            <a:pPr marL="3543300" lvl="8" indent="0" algn="just">
              <a:buNone/>
            </a:pPr>
            <a:r>
              <a:rPr lang="en-US" sz="3200" dirty="0">
                <a:solidFill>
                  <a:srgbClr val="011893"/>
                </a:solidFill>
                <a:latin typeface="Source Code Pro" charset="0"/>
                <a:ea typeface="Source Code Pro" charset="0"/>
                <a:cs typeface="Source Code Pro" charset="0"/>
              </a:rPr>
              <a:t>	</a:t>
            </a:r>
            <a:r>
              <a:rPr lang="en-US" sz="3200" dirty="0" smtClean="0">
                <a:solidFill>
                  <a:srgbClr val="011893"/>
                </a:solidFill>
                <a:latin typeface="Source Code Pro" charset="0"/>
                <a:ea typeface="Source Code Pro" charset="0"/>
                <a:cs typeface="Source Code Pro" charset="0"/>
              </a:rPr>
              <a:t>					MOHIT RAJPUT</a:t>
            </a:r>
            <a:endParaRPr lang="en-US" sz="3200" dirty="0">
              <a:solidFill>
                <a:srgbClr val="011893"/>
              </a:solidFill>
              <a:latin typeface="Source Code Pro" charset="0"/>
              <a:ea typeface="Source Code Pro" charset="0"/>
              <a:cs typeface="Source Code Pro" charset="0"/>
            </a:endParaRPr>
          </a:p>
        </p:txBody>
      </p:sp>
    </p:spTree>
    <p:extLst>
      <p:ext uri="{BB962C8B-B14F-4D97-AF65-F5344CB8AC3E}">
        <p14:creationId xmlns:p14="http://schemas.microsoft.com/office/powerpoint/2010/main" val="20533181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81764" y="1037065"/>
            <a:ext cx="3512907" cy="1280890"/>
          </a:xfrm>
        </p:spPr>
        <p:txBody>
          <a:bodyPr/>
          <a:lstStyle/>
          <a:p>
            <a:r>
              <a:rPr lang="en-US" u="sng" smtClean="0"/>
              <a:t>About </a:t>
            </a:r>
            <a:br>
              <a:rPr lang="en-US" u="sng" smtClean="0"/>
            </a:br>
            <a:r>
              <a:rPr lang="en-US" u="sng" smtClean="0"/>
              <a:t>Toronto</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23334" y="781152"/>
            <a:ext cx="4816730" cy="2448746"/>
          </a:xfrm>
        </p:spPr>
      </p:pic>
      <p:sp>
        <p:nvSpPr>
          <p:cNvPr id="5" name="TextBox 4"/>
          <p:cNvSpPr txBox="1"/>
          <p:nvPr/>
        </p:nvSpPr>
        <p:spPr>
          <a:xfrm>
            <a:off x="1781764" y="3495368"/>
            <a:ext cx="9881419" cy="3139321"/>
          </a:xfrm>
          <a:prstGeom prst="rect">
            <a:avLst/>
          </a:prstGeom>
          <a:noFill/>
        </p:spPr>
        <p:txBody>
          <a:bodyPr wrap="square" rtlCol="0">
            <a:spAutoFit/>
          </a:bodyPr>
          <a:lstStyle/>
          <a:p>
            <a:r>
              <a:rPr lang="en-US" b="1" u="sng" cap="all" dirty="0" err="1"/>
              <a:t>toronto</a:t>
            </a:r>
            <a:r>
              <a:rPr lang="en-US" dirty="0"/>
              <a:t>: </a:t>
            </a:r>
            <a:endParaRPr lang="en-US" dirty="0" smtClean="0"/>
          </a:p>
          <a:p>
            <a:endParaRPr lang="en-US" dirty="0" smtClean="0"/>
          </a:p>
          <a:p>
            <a:r>
              <a:rPr lang="en-US" dirty="0" smtClean="0">
                <a:solidFill>
                  <a:srgbClr val="FF0000"/>
                </a:solidFill>
              </a:rPr>
              <a:t>Toronto </a:t>
            </a:r>
            <a:r>
              <a:rPr lang="en-US" dirty="0">
                <a:solidFill>
                  <a:srgbClr val="FF0000"/>
                </a:solidFill>
              </a:rPr>
              <a:t>is a prominent Centre for music, theatre, motion picture production, and television production, and is home to the headquarters of Canada's major national broadcast networks and media outlets. Its varied cultural institutions, which include numerous museums and galleries, festivals and public events, entertainment districts, national historic sites, and sports activities, attract over 25 million tourists each year. Toronto is known for its many skyscrapers and high-rise buildings, in particular the tallest free-standing structure in the Western Hemisphere, the CN Tower.</a:t>
            </a:r>
            <a:br>
              <a:rPr lang="en-US" dirty="0">
                <a:solidFill>
                  <a:srgbClr val="FF0000"/>
                </a:solidFill>
              </a:rPr>
            </a:br>
            <a:r>
              <a:rPr lang="en-US" dirty="0">
                <a:solidFill>
                  <a:srgbClr val="FF0000"/>
                </a:solidFill>
              </a:rPr>
              <a:t>(source: https://</a:t>
            </a:r>
            <a:r>
              <a:rPr lang="en-US" dirty="0" err="1">
                <a:solidFill>
                  <a:srgbClr val="FF0000"/>
                </a:solidFill>
              </a:rPr>
              <a:t>en.wikipedia.org</a:t>
            </a:r>
            <a:r>
              <a:rPr lang="en-US" dirty="0">
                <a:solidFill>
                  <a:srgbClr val="FF0000"/>
                </a:solidFill>
              </a:rPr>
              <a:t>/wiki/Toronto)</a:t>
            </a:r>
          </a:p>
          <a:p>
            <a:endParaRPr lang="en-US" dirty="0"/>
          </a:p>
        </p:txBody>
      </p:sp>
    </p:spTree>
    <p:extLst>
      <p:ext uri="{BB962C8B-B14F-4D97-AF65-F5344CB8AC3E}">
        <p14:creationId xmlns:p14="http://schemas.microsoft.com/office/powerpoint/2010/main" val="9063785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89212" y="506123"/>
            <a:ext cx="8911687" cy="1280890"/>
          </a:xfrm>
        </p:spPr>
        <p:txBody>
          <a:bodyPr/>
          <a:lstStyle/>
          <a:p>
            <a:pPr algn="ctr"/>
            <a:r>
              <a:rPr lang="en-US" b="1" dirty="0">
                <a:solidFill>
                  <a:srgbClr val="00B050"/>
                </a:solidFill>
              </a:rPr>
              <a:t>Objective (Business Problem)</a:t>
            </a:r>
            <a:r>
              <a:rPr lang="en-US" dirty="0">
                <a:solidFill>
                  <a:srgbClr val="00B050"/>
                </a:solidFill>
              </a:rPr>
              <a:t/>
            </a:r>
            <a:br>
              <a:rPr lang="en-US" dirty="0">
                <a:solidFill>
                  <a:srgbClr val="00B050"/>
                </a:solidFill>
              </a:rPr>
            </a:br>
            <a:endParaRPr lang="en-US" dirty="0">
              <a:solidFill>
                <a:srgbClr val="00B050"/>
              </a:solidFill>
            </a:endParaRPr>
          </a:p>
        </p:txBody>
      </p:sp>
      <p:sp>
        <p:nvSpPr>
          <p:cNvPr id="3" name="Content Placeholder 2"/>
          <p:cNvSpPr>
            <a:spLocks noGrp="1"/>
          </p:cNvSpPr>
          <p:nvPr>
            <p:ph idx="1"/>
          </p:nvPr>
        </p:nvSpPr>
        <p:spPr/>
        <p:txBody>
          <a:bodyPr>
            <a:normAutofit/>
          </a:bodyPr>
          <a:lstStyle/>
          <a:p>
            <a:r>
              <a:rPr lang="en-US" sz="2400" dirty="0">
                <a:solidFill>
                  <a:srgbClr val="011893"/>
                </a:solidFill>
              </a:rPr>
              <a:t>Using segmentation and clustering, we hope we can determine:</a:t>
            </a:r>
          </a:p>
          <a:p>
            <a:pPr lvl="1"/>
            <a:r>
              <a:rPr lang="en-US" sz="2000" dirty="0">
                <a:solidFill>
                  <a:srgbClr val="011893"/>
                </a:solidFill>
              </a:rPr>
              <a:t>The similarity or dissimilarity of both cities</a:t>
            </a:r>
          </a:p>
          <a:p>
            <a:pPr lvl="1"/>
            <a:r>
              <a:rPr lang="en-US" sz="2000" dirty="0">
                <a:solidFill>
                  <a:srgbClr val="011893"/>
                </a:solidFill>
              </a:rPr>
              <a:t>Classification of area located inside the city whether it is residential, tourism places, or others</a:t>
            </a:r>
          </a:p>
          <a:p>
            <a:pPr lvl="1"/>
            <a:r>
              <a:rPr lang="en-US" sz="2000" dirty="0">
                <a:solidFill>
                  <a:srgbClr val="011893"/>
                </a:solidFill>
              </a:rPr>
              <a:t>Find an optimal location for establish a business</a:t>
            </a:r>
          </a:p>
          <a:p>
            <a:pPr lvl="1"/>
            <a:r>
              <a:rPr lang="en-US" sz="2000" dirty="0">
                <a:solidFill>
                  <a:srgbClr val="011893"/>
                </a:solidFill>
              </a:rPr>
              <a:t>Restaurant food popularity</a:t>
            </a:r>
          </a:p>
          <a:p>
            <a:pPr lvl="1"/>
            <a:r>
              <a:rPr lang="en-US" sz="2000" dirty="0">
                <a:solidFill>
                  <a:srgbClr val="011893"/>
                </a:solidFill>
              </a:rPr>
              <a:t>Identify optimal place for Bus station, Railway station or Airport</a:t>
            </a:r>
          </a:p>
          <a:p>
            <a:pPr lvl="1"/>
            <a:endParaRPr lang="en-US" sz="2000" dirty="0">
              <a:solidFill>
                <a:srgbClr val="011893"/>
              </a:solidFill>
            </a:endParaRPr>
          </a:p>
        </p:txBody>
      </p:sp>
    </p:spTree>
    <p:extLst>
      <p:ext uri="{BB962C8B-B14F-4D97-AF65-F5344CB8AC3E}">
        <p14:creationId xmlns:p14="http://schemas.microsoft.com/office/powerpoint/2010/main" val="8534131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B050"/>
                </a:solidFill>
              </a:rPr>
              <a:t>Data</a:t>
            </a:r>
            <a:endParaRPr lang="en-US" dirty="0">
              <a:solidFill>
                <a:srgbClr val="00B050"/>
              </a:solidFill>
            </a:endParaRPr>
          </a:p>
        </p:txBody>
      </p:sp>
      <p:sp>
        <p:nvSpPr>
          <p:cNvPr id="3" name="Content Placeholder 2"/>
          <p:cNvSpPr>
            <a:spLocks noGrp="1"/>
          </p:cNvSpPr>
          <p:nvPr>
            <p:ph idx="1"/>
          </p:nvPr>
        </p:nvSpPr>
        <p:spPr/>
        <p:txBody>
          <a:bodyPr/>
          <a:lstStyle/>
          <a:p>
            <a:r>
              <a:rPr lang="en-US" b="1" dirty="0">
                <a:solidFill>
                  <a:srgbClr val="0070C0"/>
                </a:solidFill>
              </a:rPr>
              <a:t>The data we used in this project is in .csv format. Hence, there are no accurate data is available for Ahmedabad City, so all data is collected by manually and Wikipedia. For, Toronto City we used Wikipedia’s </a:t>
            </a:r>
            <a:r>
              <a:rPr lang="en-US" b="1" dirty="0" err="1" smtClean="0">
                <a:solidFill>
                  <a:srgbClr val="0070C0"/>
                </a:solidFill>
              </a:rPr>
              <a:t>List_of_postal_codes_of_Canada_M.html</a:t>
            </a:r>
            <a:r>
              <a:rPr lang="en-US" b="1" dirty="0">
                <a:solidFill>
                  <a:srgbClr val="0070C0"/>
                </a:solidFill>
              </a:rPr>
              <a:t> and Toronto geospatial data.</a:t>
            </a:r>
          </a:p>
          <a:p>
            <a:r>
              <a:rPr lang="en-US" dirty="0">
                <a:solidFill>
                  <a:srgbClr val="0070C0"/>
                </a:solidFill>
              </a:rPr>
              <a:t>The data acquired from Wikipedia pages and restructure to csv file for easier manipulation and reading. Both Ahmedabad and Toronto city necessary data files uploaded to my GitHub link for references. In, this data each row is referred by neighborhood.</a:t>
            </a:r>
          </a:p>
          <a:p>
            <a:endParaRPr lang="en-US" dirty="0"/>
          </a:p>
        </p:txBody>
      </p:sp>
    </p:spTree>
    <p:extLst>
      <p:ext uri="{BB962C8B-B14F-4D97-AF65-F5344CB8AC3E}">
        <p14:creationId xmlns:p14="http://schemas.microsoft.com/office/powerpoint/2010/main" val="27119759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B050"/>
                </a:solidFill>
              </a:rPr>
              <a:t>Data</a:t>
            </a:r>
            <a:endParaRPr lang="en-US" dirty="0">
              <a:solidFill>
                <a:srgbClr val="00B050"/>
              </a:solidFill>
            </a:endParaRPr>
          </a:p>
        </p:txBody>
      </p:sp>
      <p:sp>
        <p:nvSpPr>
          <p:cNvPr id="3" name="Content Placeholder 2"/>
          <p:cNvSpPr>
            <a:spLocks noGrp="1"/>
          </p:cNvSpPr>
          <p:nvPr>
            <p:ph idx="1"/>
          </p:nvPr>
        </p:nvSpPr>
        <p:spPr/>
        <p:txBody>
          <a:bodyPr>
            <a:normAutofit/>
          </a:bodyPr>
          <a:lstStyle/>
          <a:p>
            <a:r>
              <a:rPr lang="en-US" sz="1700" dirty="0">
                <a:solidFill>
                  <a:srgbClr val="0070C0"/>
                </a:solidFill>
              </a:rPr>
              <a:t>Links to websites which are used to get data</a:t>
            </a:r>
            <a:r>
              <a:rPr lang="en-US" sz="1700" dirty="0" smtClean="0">
                <a:solidFill>
                  <a:srgbClr val="0070C0"/>
                </a:solidFill>
              </a:rPr>
              <a:t>:</a:t>
            </a:r>
          </a:p>
          <a:p>
            <a:pPr marL="800100" lvl="2" indent="0">
              <a:buNone/>
            </a:pPr>
            <a:r>
              <a:rPr lang="en-US" sz="1600" dirty="0">
                <a:solidFill>
                  <a:srgbClr val="0070C0"/>
                </a:solidFill>
              </a:rPr>
              <a:t>•	https://en.wikipedia.org/wiki/</a:t>
            </a:r>
            <a:r>
              <a:rPr lang="en-US" sz="1600" dirty="0" err="1">
                <a:solidFill>
                  <a:srgbClr val="0070C0"/>
                </a:solidFill>
              </a:rPr>
              <a:t>Category:Neighbourhoods_in_Ahmedabad</a:t>
            </a:r>
            <a:endParaRPr lang="en-US" sz="1600" dirty="0">
              <a:solidFill>
                <a:srgbClr val="0070C0"/>
              </a:solidFill>
            </a:endParaRPr>
          </a:p>
          <a:p>
            <a:pPr marL="800100" lvl="2" indent="0">
              <a:buNone/>
            </a:pPr>
            <a:r>
              <a:rPr lang="en-US" sz="1600" dirty="0" smtClean="0">
                <a:solidFill>
                  <a:srgbClr val="0070C0"/>
                </a:solidFill>
              </a:rPr>
              <a:t>•</a:t>
            </a:r>
            <a:r>
              <a:rPr lang="en-US" sz="1600" dirty="0">
                <a:solidFill>
                  <a:srgbClr val="0070C0"/>
                </a:solidFill>
              </a:rPr>
              <a:t>	https://</a:t>
            </a:r>
            <a:r>
              <a:rPr lang="en-US" sz="1600" dirty="0" err="1">
                <a:solidFill>
                  <a:srgbClr val="0070C0"/>
                </a:solidFill>
              </a:rPr>
              <a:t>www.latlong.net</a:t>
            </a:r>
            <a:r>
              <a:rPr lang="en-US" sz="1600" dirty="0">
                <a:solidFill>
                  <a:srgbClr val="0070C0"/>
                </a:solidFill>
              </a:rPr>
              <a:t>/</a:t>
            </a:r>
          </a:p>
          <a:p>
            <a:pPr marL="800100" lvl="2" indent="0">
              <a:buNone/>
            </a:pPr>
            <a:r>
              <a:rPr lang="en-US" sz="1600" dirty="0">
                <a:solidFill>
                  <a:srgbClr val="0070C0"/>
                </a:solidFill>
              </a:rPr>
              <a:t>•	https://www.census2011.co.in/census/city/314-ahmedabad.html</a:t>
            </a:r>
          </a:p>
          <a:p>
            <a:r>
              <a:rPr lang="en-US" sz="1700" dirty="0">
                <a:solidFill>
                  <a:srgbClr val="0070C0"/>
                </a:solidFill>
              </a:rPr>
              <a:t>Link to the data files are:</a:t>
            </a:r>
          </a:p>
          <a:p>
            <a:pPr marL="400050" lvl="1" indent="0">
              <a:buNone/>
            </a:pPr>
            <a:r>
              <a:rPr lang="en-US" sz="1500" dirty="0" smtClean="0">
                <a:solidFill>
                  <a:srgbClr val="0070C0"/>
                </a:solidFill>
              </a:rPr>
              <a:t>•	https</a:t>
            </a:r>
            <a:r>
              <a:rPr lang="en-US" sz="1500" dirty="0">
                <a:solidFill>
                  <a:srgbClr val="0070C0"/>
                </a:solidFill>
              </a:rPr>
              <a:t>://</a:t>
            </a:r>
            <a:r>
              <a:rPr lang="en-US" sz="1500" dirty="0" err="1" smtClean="0">
                <a:solidFill>
                  <a:srgbClr val="0070C0"/>
                </a:solidFill>
              </a:rPr>
              <a:t>github.com</a:t>
            </a:r>
            <a:r>
              <a:rPr lang="en-US" sz="1500" dirty="0" smtClean="0">
                <a:solidFill>
                  <a:srgbClr val="0070C0"/>
                </a:solidFill>
              </a:rPr>
              <a:t>/</a:t>
            </a:r>
            <a:r>
              <a:rPr lang="en-US" sz="1500" dirty="0" err="1" smtClean="0">
                <a:solidFill>
                  <a:srgbClr val="0070C0"/>
                </a:solidFill>
              </a:rPr>
              <a:t>mohit</a:t>
            </a:r>
            <a:r>
              <a:rPr lang="en-US" sz="1500" dirty="0" smtClean="0">
                <a:solidFill>
                  <a:srgbClr val="0070C0"/>
                </a:solidFill>
              </a:rPr>
              <a:t>-n-</a:t>
            </a:r>
            <a:r>
              <a:rPr lang="en-US" sz="1500" dirty="0" err="1" smtClean="0">
                <a:solidFill>
                  <a:srgbClr val="0070C0"/>
                </a:solidFill>
              </a:rPr>
              <a:t>rajput</a:t>
            </a:r>
            <a:r>
              <a:rPr lang="en-US" sz="1500" dirty="0" smtClean="0">
                <a:solidFill>
                  <a:srgbClr val="0070C0"/>
                </a:solidFill>
              </a:rPr>
              <a:t>/</a:t>
            </a:r>
            <a:r>
              <a:rPr lang="en-US" sz="1500" dirty="0" err="1" smtClean="0">
                <a:solidFill>
                  <a:srgbClr val="0070C0"/>
                </a:solidFill>
              </a:rPr>
              <a:t>Coursera_Capstone</a:t>
            </a:r>
            <a:r>
              <a:rPr lang="en-US" sz="1500" dirty="0" smtClean="0">
                <a:solidFill>
                  <a:srgbClr val="0070C0"/>
                </a:solidFill>
              </a:rPr>
              <a:t>/blob/master/data/</a:t>
            </a:r>
            <a:r>
              <a:rPr lang="en-US" sz="1500" dirty="0" err="1" smtClean="0">
                <a:solidFill>
                  <a:srgbClr val="0070C0"/>
                </a:solidFill>
              </a:rPr>
              <a:t>Geospatial_Coordinates.csv</a:t>
            </a:r>
            <a:endParaRPr lang="en-US" sz="1500" dirty="0">
              <a:solidFill>
                <a:srgbClr val="0070C0"/>
              </a:solidFill>
            </a:endParaRPr>
          </a:p>
          <a:p>
            <a:pPr marL="400050" lvl="1" indent="0">
              <a:buNone/>
            </a:pPr>
            <a:r>
              <a:rPr lang="en-US" sz="1500" dirty="0">
                <a:solidFill>
                  <a:srgbClr val="0070C0"/>
                </a:solidFill>
              </a:rPr>
              <a:t>•	https://</a:t>
            </a:r>
            <a:r>
              <a:rPr lang="en-US" sz="1500" dirty="0" err="1">
                <a:solidFill>
                  <a:srgbClr val="0070C0"/>
                </a:solidFill>
              </a:rPr>
              <a:t>github.com</a:t>
            </a:r>
            <a:r>
              <a:rPr lang="en-US" sz="1500" dirty="0">
                <a:solidFill>
                  <a:srgbClr val="0070C0"/>
                </a:solidFill>
              </a:rPr>
              <a:t>/</a:t>
            </a:r>
            <a:r>
              <a:rPr lang="en-US" sz="1500" dirty="0" err="1">
                <a:solidFill>
                  <a:srgbClr val="0070C0"/>
                </a:solidFill>
              </a:rPr>
              <a:t>mohit</a:t>
            </a:r>
            <a:r>
              <a:rPr lang="en-US" sz="1500" dirty="0">
                <a:solidFill>
                  <a:srgbClr val="0070C0"/>
                </a:solidFill>
              </a:rPr>
              <a:t>-n-</a:t>
            </a:r>
            <a:r>
              <a:rPr lang="en-US" sz="1500" dirty="0" err="1">
                <a:solidFill>
                  <a:srgbClr val="0070C0"/>
                </a:solidFill>
              </a:rPr>
              <a:t>rajput</a:t>
            </a:r>
            <a:r>
              <a:rPr lang="en-US" sz="1500" dirty="0">
                <a:solidFill>
                  <a:srgbClr val="0070C0"/>
                </a:solidFill>
              </a:rPr>
              <a:t>/</a:t>
            </a:r>
            <a:r>
              <a:rPr lang="en-US" sz="1500" dirty="0" err="1">
                <a:solidFill>
                  <a:srgbClr val="0070C0"/>
                </a:solidFill>
              </a:rPr>
              <a:t>Coursera_Capstone</a:t>
            </a:r>
            <a:r>
              <a:rPr lang="en-US" sz="1500" dirty="0">
                <a:solidFill>
                  <a:srgbClr val="0070C0"/>
                </a:solidFill>
              </a:rPr>
              <a:t>/blob/master/data/List_of_postal_codes_of_Canada__</a:t>
            </a:r>
            <a:r>
              <a:rPr lang="en-US" sz="1500" dirty="0" err="1">
                <a:solidFill>
                  <a:srgbClr val="0070C0"/>
                </a:solidFill>
              </a:rPr>
              <a:t>M.html</a:t>
            </a:r>
            <a:endParaRPr lang="en-US" sz="1500" dirty="0">
              <a:solidFill>
                <a:srgbClr val="0070C0"/>
              </a:solidFill>
            </a:endParaRPr>
          </a:p>
          <a:p>
            <a:pPr marL="400050" lvl="1" indent="0">
              <a:buNone/>
            </a:pPr>
            <a:r>
              <a:rPr lang="en-US" sz="1500" dirty="0">
                <a:solidFill>
                  <a:srgbClr val="0070C0"/>
                </a:solidFill>
              </a:rPr>
              <a:t>•	https://</a:t>
            </a:r>
            <a:r>
              <a:rPr lang="en-US" sz="1500" dirty="0" err="1">
                <a:solidFill>
                  <a:srgbClr val="0070C0"/>
                </a:solidFill>
              </a:rPr>
              <a:t>github.com</a:t>
            </a:r>
            <a:r>
              <a:rPr lang="en-US" sz="1500" dirty="0">
                <a:solidFill>
                  <a:srgbClr val="0070C0"/>
                </a:solidFill>
              </a:rPr>
              <a:t>/</a:t>
            </a:r>
            <a:r>
              <a:rPr lang="en-US" sz="1500" dirty="0" err="1">
                <a:solidFill>
                  <a:srgbClr val="0070C0"/>
                </a:solidFill>
              </a:rPr>
              <a:t>mohit</a:t>
            </a:r>
            <a:r>
              <a:rPr lang="en-US" sz="1500" dirty="0">
                <a:solidFill>
                  <a:srgbClr val="0070C0"/>
                </a:solidFill>
              </a:rPr>
              <a:t>-n-</a:t>
            </a:r>
            <a:r>
              <a:rPr lang="en-US" sz="1500" dirty="0" err="1">
                <a:solidFill>
                  <a:srgbClr val="0070C0"/>
                </a:solidFill>
              </a:rPr>
              <a:t>rajput</a:t>
            </a:r>
            <a:r>
              <a:rPr lang="en-US" sz="1500" dirty="0">
                <a:solidFill>
                  <a:srgbClr val="0070C0"/>
                </a:solidFill>
              </a:rPr>
              <a:t>/</a:t>
            </a:r>
            <a:r>
              <a:rPr lang="en-US" sz="1500" dirty="0" err="1">
                <a:solidFill>
                  <a:srgbClr val="0070C0"/>
                </a:solidFill>
              </a:rPr>
              <a:t>Coursera_Capstone</a:t>
            </a:r>
            <a:r>
              <a:rPr lang="en-US" sz="1500" dirty="0">
                <a:solidFill>
                  <a:srgbClr val="0070C0"/>
                </a:solidFill>
              </a:rPr>
              <a:t>/blob/master/data/</a:t>
            </a:r>
            <a:r>
              <a:rPr lang="en-US" sz="1500" dirty="0" err="1">
                <a:solidFill>
                  <a:srgbClr val="0070C0"/>
                </a:solidFill>
              </a:rPr>
              <a:t>Geospatial_Coordinates.csv</a:t>
            </a:r>
            <a:endParaRPr lang="en-US" sz="1500" dirty="0">
              <a:solidFill>
                <a:srgbClr val="0070C0"/>
              </a:solidFill>
            </a:endParaRPr>
          </a:p>
          <a:p>
            <a:endParaRPr lang="en-US" dirty="0"/>
          </a:p>
        </p:txBody>
      </p:sp>
    </p:spTree>
    <p:extLst>
      <p:ext uri="{BB962C8B-B14F-4D97-AF65-F5344CB8AC3E}">
        <p14:creationId xmlns:p14="http://schemas.microsoft.com/office/powerpoint/2010/main" val="37205874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B050"/>
                </a:solidFill>
              </a:rPr>
              <a:t>DATA</a:t>
            </a:r>
            <a:endParaRPr lang="en-US" dirty="0">
              <a:solidFill>
                <a:srgbClr val="00B050"/>
              </a:solidFill>
            </a:endParaRPr>
          </a:p>
        </p:txBody>
      </p:sp>
      <p:sp>
        <p:nvSpPr>
          <p:cNvPr id="3" name="Content Placeholder 2"/>
          <p:cNvSpPr>
            <a:spLocks noGrp="1"/>
          </p:cNvSpPr>
          <p:nvPr>
            <p:ph idx="1"/>
          </p:nvPr>
        </p:nvSpPr>
        <p:spPr>
          <a:xfrm>
            <a:off x="2592925" y="1264555"/>
            <a:ext cx="8132865" cy="1524001"/>
          </a:xfrm>
        </p:spPr>
        <p:txBody>
          <a:bodyPr>
            <a:noAutofit/>
          </a:bodyPr>
          <a:lstStyle/>
          <a:p>
            <a:r>
              <a:rPr lang="en-US" sz="1600" b="1" dirty="0">
                <a:solidFill>
                  <a:srgbClr val="011893"/>
                </a:solidFill>
              </a:rPr>
              <a:t>Another aspect to consider for this project is the Foursquare data. I believe that the data as good as provided, meaning although we are using Foursquare data for segmentation and clustering, the amount and accuracy of data captured can't 100% determine correct classification in real world. Also, there are no accurate data about Ahmedabad neighborhood, it's all collected by me.</a:t>
            </a:r>
          </a:p>
          <a:p>
            <a:endParaRPr lang="en-US" sz="16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0082" y="2788556"/>
            <a:ext cx="5195119" cy="3897954"/>
          </a:xfrm>
          <a:prstGeom prst="rect">
            <a:avLst/>
          </a:prstGeom>
        </p:spPr>
      </p:pic>
      <p:sp>
        <p:nvSpPr>
          <p:cNvPr id="5" name="TextBox 4"/>
          <p:cNvSpPr txBox="1"/>
          <p:nvPr/>
        </p:nvSpPr>
        <p:spPr>
          <a:xfrm>
            <a:off x="2418735" y="3244645"/>
            <a:ext cx="2698955" cy="646331"/>
          </a:xfrm>
          <a:prstGeom prst="rect">
            <a:avLst/>
          </a:prstGeom>
          <a:noFill/>
        </p:spPr>
        <p:txBody>
          <a:bodyPr wrap="square" rtlCol="0">
            <a:spAutoFit/>
          </a:bodyPr>
          <a:lstStyle/>
          <a:p>
            <a:r>
              <a:rPr lang="en-US" b="1" u="sng" dirty="0">
                <a:solidFill>
                  <a:srgbClr val="011893"/>
                </a:solidFill>
              </a:rPr>
              <a:t>Ahmedabad City Neighborhood Data</a:t>
            </a:r>
            <a:r>
              <a:rPr lang="en-US" dirty="0">
                <a:solidFill>
                  <a:srgbClr val="011893"/>
                </a:solidFill>
              </a:rPr>
              <a:t> </a:t>
            </a:r>
          </a:p>
        </p:txBody>
      </p:sp>
    </p:spTree>
    <p:extLst>
      <p:ext uri="{BB962C8B-B14F-4D97-AF65-F5344CB8AC3E}">
        <p14:creationId xmlns:p14="http://schemas.microsoft.com/office/powerpoint/2010/main" val="19386912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B050"/>
                </a:solidFill>
              </a:rPr>
              <a:t>DATA</a:t>
            </a:r>
            <a:endParaRPr lang="en-US" dirty="0">
              <a:solidFill>
                <a:srgbClr val="00B050"/>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52688" y="1905000"/>
            <a:ext cx="7072656" cy="4127090"/>
          </a:xfrm>
        </p:spPr>
      </p:pic>
      <p:sp>
        <p:nvSpPr>
          <p:cNvPr id="5" name="TextBox 4"/>
          <p:cNvSpPr txBox="1"/>
          <p:nvPr/>
        </p:nvSpPr>
        <p:spPr>
          <a:xfrm>
            <a:off x="1283111" y="2109019"/>
            <a:ext cx="2669457" cy="707886"/>
          </a:xfrm>
          <a:prstGeom prst="rect">
            <a:avLst/>
          </a:prstGeom>
          <a:noFill/>
        </p:spPr>
        <p:txBody>
          <a:bodyPr wrap="square" rtlCol="0">
            <a:spAutoFit/>
          </a:bodyPr>
          <a:lstStyle/>
          <a:p>
            <a:r>
              <a:rPr lang="en-US" sz="2000" b="1" u="sng" dirty="0">
                <a:solidFill>
                  <a:srgbClr val="011893"/>
                </a:solidFill>
              </a:rPr>
              <a:t>Toronto City Neighborhood </a:t>
            </a:r>
            <a:endParaRPr lang="en-US" sz="2000" dirty="0">
              <a:solidFill>
                <a:srgbClr val="011893"/>
              </a:solidFill>
            </a:endParaRPr>
          </a:p>
        </p:txBody>
      </p:sp>
    </p:spTree>
    <p:extLst>
      <p:ext uri="{BB962C8B-B14F-4D97-AF65-F5344CB8AC3E}">
        <p14:creationId xmlns:p14="http://schemas.microsoft.com/office/powerpoint/2010/main" val="899823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solidFill>
                  <a:srgbClr val="00B050"/>
                </a:solidFill>
              </a:rPr>
              <a:t>DATA</a:t>
            </a:r>
            <a:endParaRPr lang="en-US" dirty="0">
              <a:solidFill>
                <a:srgbClr val="00B050"/>
              </a:solidFill>
            </a:endParaRPr>
          </a:p>
        </p:txBody>
      </p:sp>
      <p:sp>
        <p:nvSpPr>
          <p:cNvPr id="3" name="Content Placeholder 2"/>
          <p:cNvSpPr>
            <a:spLocks noGrp="1"/>
          </p:cNvSpPr>
          <p:nvPr>
            <p:ph idx="1"/>
          </p:nvPr>
        </p:nvSpPr>
        <p:spPr/>
        <p:txBody>
          <a:bodyPr/>
          <a:lstStyle/>
          <a:p>
            <a:r>
              <a:rPr lang="en-US" b="1" u="sng" dirty="0">
                <a:solidFill>
                  <a:srgbClr val="011893"/>
                </a:solidFill>
              </a:rPr>
              <a:t>City data accessible through the </a:t>
            </a:r>
            <a:r>
              <a:rPr lang="en-US" b="1" u="sng" dirty="0" err="1">
                <a:solidFill>
                  <a:srgbClr val="011893"/>
                </a:solidFill>
              </a:rPr>
              <a:t>FourSquare</a:t>
            </a:r>
            <a:r>
              <a:rPr lang="en-US" b="1" u="sng" dirty="0">
                <a:solidFill>
                  <a:srgbClr val="011893"/>
                </a:solidFill>
              </a:rPr>
              <a:t> API:</a:t>
            </a:r>
            <a:endParaRPr lang="en-US" dirty="0">
              <a:solidFill>
                <a:srgbClr val="011893"/>
              </a:solidFill>
            </a:endParaRPr>
          </a:p>
          <a:p>
            <a:pPr lvl="1"/>
            <a:r>
              <a:rPr lang="en-US" dirty="0">
                <a:solidFill>
                  <a:srgbClr val="011893"/>
                </a:solidFill>
              </a:rPr>
              <a:t>This data will produce the following deliverables.</a:t>
            </a:r>
          </a:p>
          <a:p>
            <a:pPr lvl="1"/>
            <a:r>
              <a:rPr lang="en-US" dirty="0">
                <a:solidFill>
                  <a:srgbClr val="011893"/>
                </a:solidFill>
              </a:rPr>
              <a:t> </a:t>
            </a:r>
          </a:p>
          <a:p>
            <a:pPr lvl="1"/>
            <a:r>
              <a:rPr lang="en-US" dirty="0">
                <a:solidFill>
                  <a:srgbClr val="011893"/>
                </a:solidFill>
              </a:rPr>
              <a:t>A list of all neighborhoods in Toronto, Ahmedabad with a different venues</a:t>
            </a:r>
          </a:p>
          <a:p>
            <a:pPr lvl="1"/>
            <a:r>
              <a:rPr lang="en-US" dirty="0">
                <a:solidFill>
                  <a:srgbClr val="011893"/>
                </a:solidFill>
              </a:rPr>
              <a:t>A list of the top ten venues in each neighborhood</a:t>
            </a:r>
          </a:p>
          <a:p>
            <a:pPr lvl="1"/>
            <a:r>
              <a:rPr lang="en-US" dirty="0">
                <a:solidFill>
                  <a:srgbClr val="011893"/>
                </a:solidFill>
              </a:rPr>
              <a:t>A ranking of all neighborhoods with a specific venue based on Review</a:t>
            </a:r>
          </a:p>
          <a:p>
            <a:pPr lvl="1"/>
            <a:endParaRPr lang="en-US" dirty="0"/>
          </a:p>
        </p:txBody>
      </p:sp>
    </p:spTree>
    <p:extLst>
      <p:ext uri="{BB962C8B-B14F-4D97-AF65-F5344CB8AC3E}">
        <p14:creationId xmlns:p14="http://schemas.microsoft.com/office/powerpoint/2010/main" val="518654800"/>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67</TotalTime>
  <Words>834</Words>
  <Application>Microsoft Macintosh PowerPoint</Application>
  <PresentationFormat>Widescreen</PresentationFormat>
  <Paragraphs>99</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Calibri</vt:lpstr>
      <vt:lpstr>Century Gothic</vt:lpstr>
      <vt:lpstr>Source Code Pro</vt:lpstr>
      <vt:lpstr>Wingdings 3</vt:lpstr>
      <vt:lpstr>Arial</vt:lpstr>
      <vt:lpstr>Wisp</vt:lpstr>
      <vt:lpstr>Capstone Project-Battle of Neighborhoods: </vt:lpstr>
      <vt:lpstr>About Ahmedabad</vt:lpstr>
      <vt:lpstr>About  Toronto</vt:lpstr>
      <vt:lpstr>Objective (Business Problem) </vt:lpstr>
      <vt:lpstr>Data</vt:lpstr>
      <vt:lpstr>Data</vt:lpstr>
      <vt:lpstr>DATA</vt:lpstr>
      <vt:lpstr>DATA</vt:lpstr>
      <vt:lpstr>DATA</vt:lpstr>
      <vt:lpstr>METHODOLOGY</vt:lpstr>
      <vt:lpstr>METHODOLOGY</vt:lpstr>
      <vt:lpstr>METHODOLOGY</vt:lpstr>
      <vt:lpstr>RESULTS</vt:lpstr>
      <vt:lpstr>RESULTS</vt:lpstr>
      <vt:lpstr>RESULTS</vt:lpstr>
      <vt:lpstr>RESULTS</vt:lpstr>
      <vt:lpstr>Discussion : For our business problem </vt:lpstr>
      <vt:lpstr>Discussion : For our business problem</vt:lpstr>
      <vt:lpstr>Discussion : For our business problem</vt:lpstr>
      <vt:lpstr>Discussion : For our business problem</vt:lpstr>
      <vt:lpstr>Discussion : For our business problem</vt:lpstr>
      <vt:lpstr> Conclusion</vt:lpstr>
      <vt:lpstr>Conclusion</vt:lpstr>
      <vt:lpstr>Thanks For Reading</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Project-Battle of Neighborhoods: </dc:title>
  <dc:creator>Microsoft Office User</dc:creator>
  <cp:lastModifiedBy>Microsoft Office User</cp:lastModifiedBy>
  <cp:revision>11</cp:revision>
  <cp:lastPrinted>2019-01-12T15:52:33Z</cp:lastPrinted>
  <dcterms:created xsi:type="dcterms:W3CDTF">2019-01-12T14:45:05Z</dcterms:created>
  <dcterms:modified xsi:type="dcterms:W3CDTF">2019-01-12T15:52:35Z</dcterms:modified>
</cp:coreProperties>
</file>

<file path=docProps/thumbnail.jpeg>
</file>